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notesMasterIdLst>
    <p:notesMasterId r:id="rId19"/>
  </p:notesMasterIdLst>
  <p:sldIdLst>
    <p:sldId id="256" r:id="rId2"/>
    <p:sldId id="270" r:id="rId3"/>
    <p:sldId id="263" r:id="rId4"/>
    <p:sldId id="268" r:id="rId5"/>
    <p:sldId id="264" r:id="rId6"/>
    <p:sldId id="271" r:id="rId7"/>
    <p:sldId id="267" r:id="rId8"/>
    <p:sldId id="258" r:id="rId9"/>
    <p:sldId id="274" r:id="rId10"/>
    <p:sldId id="261" r:id="rId11"/>
    <p:sldId id="272" r:id="rId12"/>
    <p:sldId id="260" r:id="rId13"/>
    <p:sldId id="273" r:id="rId14"/>
    <p:sldId id="275" r:id="rId15"/>
    <p:sldId id="276" r:id="rId16"/>
    <p:sldId id="259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5EFA6-626C-458C-B519-F1CAD150F624}" type="datetimeFigureOut">
              <a:rPr lang="it-IT" smtClean="0"/>
              <a:t>28/10/2014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A0C5A-7D42-4ADC-AFFC-FBCF6359AD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74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Here</a:t>
            </a:r>
            <a:r>
              <a:rPr lang="en-US" baseline="0" noProof="0" dirty="0" smtClean="0"/>
              <a:t> you can see an overview of our method. We propose to describe gesture as a collection of dense trajectories extracted around hand regions.</a:t>
            </a:r>
          </a:p>
          <a:p>
            <a:r>
              <a:rPr lang="en-US" baseline="0" noProof="0" dirty="0" smtClean="0"/>
              <a:t>When the user’s hands appear, feature points are sampled inside and around the hands tracked during the gesture. Then a bunch of features are computed inside a </a:t>
            </a:r>
            <a:r>
              <a:rPr lang="en-US" baseline="0" noProof="0" dirty="0" err="1" smtClean="0"/>
              <a:t>spatio</a:t>
            </a:r>
            <a:r>
              <a:rPr lang="en-US" baseline="0" noProof="0" dirty="0" smtClean="0"/>
              <a:t>-temporal volume of each “aligned” trajectory. Later </a:t>
            </a:r>
            <a:r>
              <a:rPr lang="en-US" baseline="0" noProof="0" dirty="0" err="1" smtClean="0"/>
              <a:t>BoW</a:t>
            </a:r>
            <a:r>
              <a:rPr lang="en-US" baseline="0" noProof="0" dirty="0" smtClean="0"/>
              <a:t> coding and SVM are used to recognize the gestures. In the next slides first I will focus on the gesture recognition algorithm supposing that we have for each frame a segmentation mask of the hand.  And later I will describe our hand detection algorithm.  </a:t>
            </a:r>
          </a:p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Once we have “aligned” trajectories</a:t>
            </a:r>
            <a:r>
              <a:rPr lang="en-US" sz="1200" baseline="0" dirty="0" smtClean="0"/>
              <a:t> we can compute static and dynamic features. </a:t>
            </a: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order to obtain a fixed size descriptor, the </a:t>
            </a:r>
            <a:r>
              <a:rPr lang="en-US" sz="1200" b="0" dirty="0" smtClean="0"/>
              <a:t>Bag of Words</a:t>
            </a:r>
            <a:r>
              <a:rPr lang="en-US" sz="1200" dirty="0" smtClean="0"/>
              <a:t> approach is exploited: we train four separate codebooks, one for each descriptor</a:t>
            </a:r>
            <a:r>
              <a:rPr lang="en-US" sz="1200" baseline="0" dirty="0" smtClean="0"/>
              <a:t> and e</a:t>
            </a:r>
            <a:r>
              <a:rPr lang="en-US" sz="1200" dirty="0" smtClean="0"/>
              <a:t>ach codebook contains 500 visual word.</a:t>
            </a:r>
            <a:r>
              <a:rPr lang="en-US" sz="1200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Since we observed that our histogram tend to be sparse, we apply power-normalization following this equation.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Our final descriptor is the concatenation of the computed histograms. Gesture is computed by a linear SVM.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A0C5A-7D42-4ADC-AFFC-FBCF6359ADC2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67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B6ABE4A-4DBC-4A6C-967D-6CFBF8682E18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23D-3A67-400D-9B33-4675CA9DD44C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6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BF13-EAE2-47AA-8953-A5D233912066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5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FB48-757F-4394-BD39-342678E53A40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2049124" y="4846320"/>
            <a:ext cx="142876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049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12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E0D1-9960-4816-8093-296A5B47CA90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4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BC63-3164-4582-8AF2-421388655F44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72FC-8A90-4342-A97C-20886285ABEC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9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DF84-BDE9-4A8C-9C77-3AE3E587EE4B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1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54F3-715D-495D-ACFD-E703795E1127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2049124" y="4846320"/>
            <a:ext cx="142876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2049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BBBE5-5AD1-4D10-8CCB-DA42A90E1BF5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2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B66C-C31B-4AF8-A5C2-AE9EDF8F79A8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5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2B0AE5-3D01-4F42-BE02-8A0DDABB6909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tmp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1.tm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55.jp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1.mp4"/><Relationship Id="rId7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video" Target="../media/media1.mp4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tags" Target="../tags/tag26.xml"/><Relationship Id="rId34" Type="http://schemas.openxmlformats.org/officeDocument/2006/relationships/image" Target="../media/image34.png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notesSlide" Target="../notesSlides/notesSlide2.xml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image" Target="../media/image31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9.xml"/><Relationship Id="rId7" Type="http://schemas.openxmlformats.org/officeDocument/2006/relationships/image" Target="../media/image4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5" Type="http://schemas.openxmlformats.org/officeDocument/2006/relationships/tags" Target="../tags/tag31.xml"/><Relationship Id="rId10" Type="http://schemas.openxmlformats.org/officeDocument/2006/relationships/image" Target="../media/image45.png"/><Relationship Id="rId4" Type="http://schemas.openxmlformats.org/officeDocument/2006/relationships/tags" Target="../tags/tag30.xml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867E5644-1E61-4311-A31E-84CB9C7AA8A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935495" y="1097388"/>
            <a:ext cx="7772400" cy="1463675"/>
          </a:xfrm>
        </p:spPr>
        <p:txBody>
          <a:bodyPr>
            <a:normAutofit fontScale="90000"/>
          </a:bodyPr>
          <a:lstStyle/>
          <a:p>
            <a:pPr algn="ctr"/>
            <a:r>
              <a:rPr lang="it-IT" spc="-100" dirty="0" smtClean="0">
                <a:solidFill>
                  <a:schemeClr val="accent1"/>
                </a:solidFill>
              </a:rPr>
              <a:t>Gesture recognition using wearable vision devices</a:t>
            </a:r>
            <a:endParaRPr lang="it-IT" spc="-1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930" y="424573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Candidato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Lorenzo Baraldi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8453282" y="4245730"/>
            <a:ext cx="2384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smtClean="0">
                <a:solidFill>
                  <a:schemeClr val="accent1"/>
                </a:solidFill>
              </a:rPr>
              <a:t>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Prof. Rita </a:t>
            </a:r>
            <a:r>
              <a:rPr lang="it-IT" dirty="0" err="1" smtClean="0"/>
              <a:t>Cucchiara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>
                <a:solidFill>
                  <a:schemeClr val="accent1"/>
                </a:solidFill>
              </a:rPr>
              <a:t>Correlatore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Ing. Giuseppe Serra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9011005" y="6470704"/>
            <a:ext cx="24064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dirty="0" smtClean="0"/>
              <a:t>www.imagelab.unimore.it</a:t>
            </a:r>
            <a:endParaRPr lang="it-IT" sz="1400" dirty="0"/>
          </a:p>
        </p:txBody>
      </p:sp>
      <p:pic>
        <p:nvPicPr>
          <p:cNvPr id="8" name="Picture 6" descr="http://imagelab.ing.unimore.it/imagelab/immagini/ImageLab2014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433" y="6228292"/>
            <a:ext cx="787134" cy="6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REAL-TIME IMPLEMENTATION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66" y="2084832"/>
            <a:ext cx="4094153" cy="167355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486003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 smtClean="0">
                <a:cs typeface="Arial" panose="020B0604020202020204" pitchFamily="34" charset="0"/>
              </a:rPr>
              <a:t>The </a:t>
            </a:r>
            <a:r>
              <a:rPr lang="it-IT" sz="1800" dirty="0" err="1" smtClean="0">
                <a:cs typeface="Arial" panose="020B0604020202020204" pitchFamily="34" charset="0"/>
              </a:rPr>
              <a:t>proposed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algorithms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have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been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implemented</a:t>
            </a:r>
            <a:r>
              <a:rPr lang="it-IT" sz="1800" dirty="0" smtClean="0">
                <a:cs typeface="Arial" panose="020B0604020202020204" pitchFamily="34" charset="0"/>
              </a:rPr>
              <a:t> on the </a:t>
            </a:r>
            <a:r>
              <a:rPr lang="it-IT" sz="1800" dirty="0" err="1" smtClean="0">
                <a:cs typeface="Arial" panose="020B0604020202020204" pitchFamily="34" charset="0"/>
              </a:rPr>
              <a:t>Odroid</a:t>
            </a:r>
            <a:r>
              <a:rPr lang="it-IT" sz="1800" dirty="0" smtClean="0">
                <a:cs typeface="Arial" panose="020B0604020202020204" pitchFamily="34" charset="0"/>
              </a:rPr>
              <a:t> XU </a:t>
            </a:r>
            <a:r>
              <a:rPr lang="it-IT" sz="1800" dirty="0" err="1" smtClean="0">
                <a:cs typeface="Arial" panose="020B0604020202020204" pitchFamily="34" charset="0"/>
              </a:rPr>
              <a:t>developer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board</a:t>
            </a:r>
            <a:r>
              <a:rPr lang="it-IT" sz="1800" dirty="0" smtClean="0">
                <a:cs typeface="Arial" panose="020B0604020202020204" pitchFamily="34" charset="0"/>
              </a:rPr>
              <a:t>:</a:t>
            </a: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Big.LITTLE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architecture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smtClean="0">
                <a:cs typeface="Arial" panose="020B0604020202020204" pitchFamily="34" charset="0"/>
              </a:rPr>
              <a:t>hosting Cortex-A15 and Cortex-A7 </a:t>
            </a:r>
            <a:r>
              <a:rPr lang="it-IT" dirty="0" err="1" smtClean="0">
                <a:cs typeface="Arial" panose="020B0604020202020204" pitchFamily="34" charset="0"/>
              </a:rPr>
              <a:t>CPUs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Custom </a:t>
            </a:r>
            <a:r>
              <a:rPr lang="it-IT" dirty="0" err="1" smtClean="0">
                <a:cs typeface="Arial" panose="020B0604020202020204" pitchFamily="34" charset="0"/>
              </a:rPr>
              <a:t>designed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battery</a:t>
            </a:r>
            <a:r>
              <a:rPr lang="it-IT" dirty="0" smtClean="0">
                <a:cs typeface="Arial" panose="020B0604020202020204" pitchFamily="34" charset="0"/>
              </a:rPr>
              <a:t> pack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Wide angle camera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A </a:t>
            </a:r>
            <a:r>
              <a:rPr lang="it-IT" dirty="0" err="1" smtClean="0">
                <a:cs typeface="Arial" panose="020B0604020202020204" pitchFamily="34" charset="0"/>
              </a:rPr>
              <a:t>naive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OpenCV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implementation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would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run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at</a:t>
            </a:r>
            <a:r>
              <a:rPr lang="it-IT" dirty="0" smtClean="0">
                <a:cs typeface="Arial" panose="020B0604020202020204" pitchFamily="34" charset="0"/>
              </a:rPr>
              <a:t> ~2 </a:t>
            </a:r>
            <a:r>
              <a:rPr lang="it-IT" dirty="0" err="1" smtClean="0">
                <a:cs typeface="Arial" panose="020B0604020202020204" pitchFamily="34" charset="0"/>
              </a:rPr>
              <a:t>fps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We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added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several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low-level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(</a:t>
            </a:r>
            <a:r>
              <a:rPr lang="it-IT" dirty="0" err="1" smtClean="0">
                <a:cs typeface="Arial" panose="020B0604020202020204" pitchFamily="34" charset="0"/>
              </a:rPr>
              <a:t>compiler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and Neon </a:t>
            </a:r>
            <a:r>
              <a:rPr lang="it-IT" dirty="0" err="1" smtClean="0">
                <a:cs typeface="Arial" panose="020B0604020202020204" pitchFamily="34" charset="0"/>
              </a:rPr>
              <a:t>Intrinsics</a:t>
            </a:r>
            <a:r>
              <a:rPr lang="it-IT" dirty="0" smtClean="0">
                <a:cs typeface="Arial" panose="020B0604020202020204" pitchFamily="34" charset="0"/>
              </a:rPr>
              <a:t>) and multi-threading with </a:t>
            </a:r>
            <a:r>
              <a:rPr lang="it-IT" dirty="0" err="1" smtClean="0">
                <a:cs typeface="Arial" panose="020B0604020202020204" pitchFamily="34" charset="0"/>
              </a:rPr>
              <a:t>OpenMP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u="sng" dirty="0" err="1" smtClean="0">
                <a:cs typeface="Arial" panose="020B0604020202020204" pitchFamily="34" charset="0"/>
              </a:rPr>
              <a:t>Runs</a:t>
            </a:r>
            <a:r>
              <a:rPr lang="it-IT" u="sng" dirty="0" smtClean="0">
                <a:cs typeface="Arial" panose="020B0604020202020204" pitchFamily="34" charset="0"/>
              </a:rPr>
              <a:t> </a:t>
            </a:r>
            <a:r>
              <a:rPr lang="it-IT" u="sng" dirty="0" err="1" smtClean="0">
                <a:cs typeface="Arial" panose="020B0604020202020204" pitchFamily="34" charset="0"/>
              </a:rPr>
              <a:t>at</a:t>
            </a:r>
            <a:r>
              <a:rPr lang="it-IT" u="sng" dirty="0" smtClean="0">
                <a:cs typeface="Arial" panose="020B0604020202020204" pitchFamily="34" charset="0"/>
              </a:rPr>
              <a:t> ~14 </a:t>
            </a:r>
            <a:r>
              <a:rPr lang="it-IT" u="sng" dirty="0" err="1" smtClean="0">
                <a:cs typeface="Arial" panose="020B0604020202020204" pitchFamily="34" charset="0"/>
              </a:rPr>
              <a:t>fps</a:t>
            </a:r>
            <a:endParaRPr lang="it-IT" u="sng" dirty="0"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ODROID-X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47" y="3758385"/>
            <a:ext cx="2736966" cy="30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5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Experimental</a:t>
            </a:r>
            <a:r>
              <a:rPr lang="it-IT" dirty="0" smtClean="0"/>
              <a:t> </a:t>
            </a:r>
            <a:r>
              <a:rPr lang="it-IT" dirty="0" err="1" smtClean="0"/>
              <a:t>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293844"/>
            <a:ext cx="3651068" cy="1077763"/>
          </a:xfr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18" y="2107084"/>
            <a:ext cx="3962151" cy="10475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38444" y="4576773"/>
            <a:ext cx="5161772" cy="1152128"/>
            <a:chOff x="3774257" y="5157192"/>
            <a:chExt cx="5161772" cy="1152128"/>
          </a:xfrm>
        </p:grpSpPr>
        <p:pic>
          <p:nvPicPr>
            <p:cNvPr id="9" name="Picture 8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09" t="52926" r="27859" b="35672"/>
            <a:stretch/>
          </p:blipFill>
          <p:spPr>
            <a:xfrm>
              <a:off x="5586329" y="5157192"/>
              <a:ext cx="1598400" cy="889438"/>
            </a:xfrm>
            <a:prstGeom prst="rect">
              <a:avLst/>
            </a:prstGeom>
          </p:spPr>
        </p:pic>
        <p:pic>
          <p:nvPicPr>
            <p:cNvPr id="10" name="Picture 9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 t="64978" r="27950" b="23095"/>
            <a:stretch/>
          </p:blipFill>
          <p:spPr>
            <a:xfrm>
              <a:off x="7271276" y="5157192"/>
              <a:ext cx="1598400" cy="93610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774257" y="6021801"/>
              <a:ext cx="5161772" cy="28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>
          <a:xfrm>
            <a:off x="1024128" y="6042986"/>
            <a:ext cx="10209679" cy="62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 smtClean="0"/>
              <a:t>[1] </a:t>
            </a:r>
            <a:r>
              <a:rPr lang="en-US" sz="1100" dirty="0"/>
              <a:t>E. Hayman and J.-O. </a:t>
            </a:r>
            <a:r>
              <a:rPr lang="en-US" sz="1100" dirty="0" err="1"/>
              <a:t>Eklundh</a:t>
            </a:r>
            <a:r>
              <a:rPr lang="en-US" sz="1100" dirty="0"/>
              <a:t>. Statistical background subtraction for a mobile observer. In Proc. of ICCV, 2003.</a:t>
            </a:r>
            <a:r>
              <a:rPr lang="it-IT" sz="1100" dirty="0"/>
              <a:t/>
            </a:r>
            <a:br>
              <a:rPr lang="it-IT" sz="1100" dirty="0"/>
            </a:br>
            <a:r>
              <a:rPr lang="en-GB" sz="1100" dirty="0" smtClean="0"/>
              <a:t>[2] </a:t>
            </a:r>
            <a:r>
              <a:rPr lang="en-US" sz="1100" dirty="0"/>
              <a:t>M. J. Jones and J. M. </a:t>
            </a:r>
            <a:r>
              <a:rPr lang="en-US" sz="1100" dirty="0" err="1"/>
              <a:t>Rehg</a:t>
            </a:r>
            <a:r>
              <a:rPr lang="en-US" sz="1100" dirty="0"/>
              <a:t>. Statistical color models with application to skin detection. 1999.</a:t>
            </a:r>
            <a:br>
              <a:rPr lang="en-US" sz="1100" dirty="0"/>
            </a:br>
            <a:r>
              <a:rPr lang="en-GB" sz="1100" dirty="0" smtClean="0"/>
              <a:t>[3] </a:t>
            </a:r>
            <a:r>
              <a:rPr lang="en-US" sz="1100" dirty="0"/>
              <a:t>C. Li and K. M. </a:t>
            </a:r>
            <a:r>
              <a:rPr lang="en-US" sz="1100" dirty="0" err="1"/>
              <a:t>Kitani</a:t>
            </a:r>
            <a:r>
              <a:rPr lang="en-US" sz="1100" dirty="0"/>
              <a:t>. Pixel-level hand detection in egocentric videos. In Proc. of CVPR, 2013.</a:t>
            </a:r>
            <a:endParaRPr lang="en-GB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4129" y="1833041"/>
            <a:ext cx="597999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</a:rPr>
              <a:t>For the hand segmentation part, we use the publicly available EDSH dataset</a:t>
            </a:r>
          </a:p>
          <a:p>
            <a:endParaRPr lang="en-US" sz="1700" dirty="0" smtClean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Self-comparison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Illumination </a:t>
            </a:r>
            <a:r>
              <a:rPr lang="en-US" sz="1700" dirty="0"/>
              <a:t>invariance increases the performance with respect to </a:t>
            </a:r>
            <a:r>
              <a:rPr lang="en-US" sz="1700" dirty="0" smtClean="0"/>
              <a:t>the </a:t>
            </a:r>
            <a:r>
              <a:rPr lang="en-US" sz="1700" dirty="0"/>
              <a:t>single </a:t>
            </a:r>
            <a:r>
              <a:rPr lang="en-US" sz="1700" dirty="0" smtClean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Temporal </a:t>
            </a:r>
            <a:r>
              <a:rPr lang="en-US" sz="1700" dirty="0"/>
              <a:t>smoothing and spatial consistency correct incongruities between adjacent frames, prune away small and isolated pixel groups and merge spatially nearby </a:t>
            </a:r>
            <a:r>
              <a:rPr lang="en-US" sz="1700" dirty="0" smtClean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Comparison to other techniques</a:t>
            </a:r>
            <a:endParaRPr lang="en-US" sz="17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Video stabilization approach based on background modeling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Random </a:t>
            </a:r>
            <a:r>
              <a:rPr lang="en-US" sz="1700" dirty="0" err="1" smtClean="0"/>
              <a:t>regressor</a:t>
            </a:r>
            <a:r>
              <a:rPr lang="en-US" sz="1700" dirty="0" smtClean="0"/>
              <a:t> on single pixel LAB values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Collection of Random Forest classifiers [3]</a:t>
            </a:r>
          </a:p>
        </p:txBody>
      </p:sp>
    </p:spTree>
    <p:extLst>
      <p:ext uri="{BB962C8B-B14F-4D97-AF65-F5344CB8AC3E}">
        <p14:creationId xmlns:p14="http://schemas.microsoft.com/office/powerpoint/2010/main" val="5826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807945"/>
            <a:ext cx="5495944" cy="280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For 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the </a:t>
            </a:r>
            <a:r>
              <a:rPr lang="it-IT" sz="1800" dirty="0" err="1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 recognition 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part,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we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employ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a public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, and generate and release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two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new ego-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centric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datasets</a:t>
            </a:r>
            <a:endParaRPr lang="it-IT" sz="18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Cambridge Gesture DB</a:t>
            </a: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Interactive </a:t>
            </a:r>
            <a:r>
              <a:rPr lang="en-US" sz="1800" dirty="0">
                <a:solidFill>
                  <a:schemeClr val="accent1"/>
                </a:solidFill>
                <a:cs typeface="Arial" panose="020B0604020202020204" pitchFamily="34" charset="0"/>
              </a:rPr>
              <a:t>Museum </a:t>
            </a: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</a:p>
          <a:p>
            <a:pPr marL="128016" lvl="1" indent="0">
              <a:buNone/>
            </a:pPr>
            <a:r>
              <a:rPr lang="en-US" dirty="0" smtClean="0">
                <a:cs typeface="Arial" panose="020B0604020202020204" pitchFamily="34" charset="0"/>
              </a:rPr>
              <a:t>using </a:t>
            </a:r>
            <a:r>
              <a:rPr lang="en-US" dirty="0">
                <a:cs typeface="Arial" panose="020B0604020202020204" pitchFamily="34" charset="0"/>
              </a:rPr>
              <a:t>only </a:t>
            </a:r>
            <a:r>
              <a:rPr lang="en-US" dirty="0" smtClean="0">
                <a:cs typeface="Arial" panose="020B0604020202020204" pitchFamily="34" charset="0"/>
              </a:rPr>
              <a:t>two </a:t>
            </a:r>
            <a:r>
              <a:rPr lang="en-US" dirty="0">
                <a:cs typeface="Arial" panose="020B0604020202020204" pitchFamily="34" charset="0"/>
              </a:rPr>
              <a:t>samples per class for </a:t>
            </a:r>
            <a:r>
              <a:rPr lang="en-US" dirty="0" smtClean="0">
                <a:cs typeface="Arial" panose="020B0604020202020204" pitchFamily="34" charset="0"/>
              </a:rPr>
              <a:t>training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5" y="1807945"/>
            <a:ext cx="4324315" cy="1313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62" y="3388040"/>
            <a:ext cx="3499338" cy="1682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0995" y="5473005"/>
            <a:ext cx="98132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smtClean="0">
                <a:cs typeface="Arial" panose="020B0604020202020204" pitchFamily="34" charset="0"/>
              </a:rPr>
              <a:t>[4] </a:t>
            </a:r>
            <a:r>
              <a:rPr lang="it-IT" sz="1200" dirty="0">
                <a:cs typeface="Arial" panose="020B0604020202020204" pitchFamily="34" charset="0"/>
              </a:rPr>
              <a:t>T.-K. </a:t>
            </a:r>
            <a:r>
              <a:rPr lang="it-IT" sz="1200" dirty="0" err="1">
                <a:cs typeface="Arial" panose="020B0604020202020204" pitchFamily="34" charset="0"/>
              </a:rPr>
              <a:t>Kim</a:t>
            </a:r>
            <a:r>
              <a:rPr lang="it-IT" sz="1200" dirty="0">
                <a:cs typeface="Arial" panose="020B0604020202020204" pitchFamily="34" charset="0"/>
              </a:rPr>
              <a:t> and R. Cipolla. </a:t>
            </a:r>
            <a:r>
              <a:rPr lang="it-IT" sz="1200" dirty="0" err="1">
                <a:cs typeface="Arial" panose="020B0604020202020204" pitchFamily="34" charset="0"/>
              </a:rPr>
              <a:t>Canonical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correlation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analysis</a:t>
            </a:r>
            <a:r>
              <a:rPr lang="it-IT" sz="1200" dirty="0">
                <a:cs typeface="Arial" panose="020B0604020202020204" pitchFamily="34" charset="0"/>
              </a:rPr>
              <a:t> of video volume </a:t>
            </a:r>
            <a:r>
              <a:rPr lang="it-IT" sz="1200" dirty="0" err="1">
                <a:cs typeface="Arial" panose="020B0604020202020204" pitchFamily="34" charset="0"/>
              </a:rPr>
              <a:t>tensors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categorization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detection</a:t>
            </a:r>
            <a:r>
              <a:rPr lang="it-IT" sz="1200" dirty="0">
                <a:cs typeface="Arial" panose="020B0604020202020204" pitchFamily="34" charset="0"/>
              </a:rPr>
              <a:t>. Trans. PAMI, 2009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[5] </a:t>
            </a:r>
            <a:r>
              <a:rPr lang="it-IT" sz="1200" dirty="0">
                <a:cs typeface="Arial" panose="020B0604020202020204" pitchFamily="34" charset="0"/>
              </a:rPr>
              <a:t>Y. M. Lui,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, and M. Kirby. Action </a:t>
            </a:r>
            <a:r>
              <a:rPr lang="it-IT" sz="1200" dirty="0" err="1">
                <a:cs typeface="Arial" panose="020B0604020202020204" pitchFamily="34" charset="0"/>
              </a:rPr>
              <a:t>classification</a:t>
            </a:r>
            <a:r>
              <a:rPr lang="it-IT" sz="1200" dirty="0">
                <a:cs typeface="Arial" panose="020B0604020202020204" pitchFamily="34" charset="0"/>
              </a:rPr>
              <a:t> on </a:t>
            </a:r>
            <a:r>
              <a:rPr lang="it-IT" sz="1200" dirty="0" err="1">
                <a:cs typeface="Arial" panose="020B0604020202020204" pitchFamily="34" charset="0"/>
              </a:rPr>
              <a:t>product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manifolds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CVPR, 2010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[6] </a:t>
            </a:r>
            <a:r>
              <a:rPr lang="it-IT" sz="1200" dirty="0">
                <a:cs typeface="Arial" panose="020B0604020202020204" pitchFamily="34" charset="0"/>
              </a:rPr>
              <a:t>Y. M. Lui and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Tangent</a:t>
            </a:r>
            <a:r>
              <a:rPr lang="it-IT" sz="1200" dirty="0">
                <a:cs typeface="Arial" panose="020B0604020202020204" pitchFamily="34" charset="0"/>
              </a:rPr>
              <a:t> bundle for human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recognition. In </a:t>
            </a:r>
            <a:r>
              <a:rPr lang="it-IT" sz="1200" dirty="0" err="1">
                <a:cs typeface="Arial" panose="020B0604020202020204" pitchFamily="34" charset="0"/>
              </a:rPr>
              <a:t>In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</a:t>
            </a:r>
            <a:r>
              <a:rPr lang="it-IT" sz="1200" dirty="0" err="1">
                <a:cs typeface="Arial" panose="020B0604020202020204" pitchFamily="34" charset="0"/>
              </a:rPr>
              <a:t>Automatic</a:t>
            </a:r>
            <a:r>
              <a:rPr lang="it-IT" sz="1200" dirty="0">
                <a:cs typeface="Arial" panose="020B0604020202020204" pitchFamily="34" charset="0"/>
              </a:rPr>
              <a:t> Face &amp; Gesture Recognition and Workshops, 2011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[7] </a:t>
            </a:r>
            <a:r>
              <a:rPr lang="it-IT" sz="1200" dirty="0">
                <a:cs typeface="Arial" panose="020B0604020202020204" pitchFamily="34" charset="0"/>
              </a:rPr>
              <a:t>A. </a:t>
            </a:r>
            <a:r>
              <a:rPr lang="it-IT" sz="1200" dirty="0" err="1">
                <a:cs typeface="Arial" panose="020B0604020202020204" pitchFamily="34" charset="0"/>
              </a:rPr>
              <a:t>Sanin</a:t>
            </a:r>
            <a:r>
              <a:rPr lang="it-IT" sz="1200" dirty="0">
                <a:cs typeface="Arial" panose="020B0604020202020204" pitchFamily="34" charset="0"/>
              </a:rPr>
              <a:t>, C. Sanderson, M. T. </a:t>
            </a:r>
            <a:r>
              <a:rPr lang="it-IT" sz="1200" dirty="0" err="1">
                <a:cs typeface="Arial" panose="020B0604020202020204" pitchFamily="34" charset="0"/>
              </a:rPr>
              <a:t>Harandi</a:t>
            </a:r>
            <a:r>
              <a:rPr lang="it-IT" sz="1200" dirty="0">
                <a:cs typeface="Arial" panose="020B0604020202020204" pitchFamily="34" charset="0"/>
              </a:rPr>
              <a:t>, and B. C. </a:t>
            </a:r>
            <a:r>
              <a:rPr lang="it-IT" sz="1200" dirty="0" err="1">
                <a:cs typeface="Arial" panose="020B0604020202020204" pitchFamily="34" charset="0"/>
              </a:rPr>
              <a:t>Lovell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Spatio-temporal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covariance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descriptors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recognition.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Workshop on Applications of Computer Vision, 2013.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6" y="3016677"/>
            <a:ext cx="4285021" cy="6677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24126" y="4344683"/>
            <a:ext cx="3004458" cy="1128322"/>
            <a:chOff x="3923116" y="2938143"/>
            <a:chExt cx="4952956" cy="18907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2964826"/>
              <a:ext cx="1600000" cy="9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929" y="2958884"/>
              <a:ext cx="1600000" cy="90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72" y="2938143"/>
              <a:ext cx="16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3928860"/>
              <a:ext cx="1600000" cy="90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950" y="3928860"/>
              <a:ext cx="1600000" cy="90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276" y="3928860"/>
              <a:ext cx="16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5109386" cy="25864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Maramotti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700 </a:t>
            </a:r>
            <a:r>
              <a:rPr lang="it-IT" sz="1800" dirty="0" err="1" smtClean="0">
                <a:cs typeface="Arial" panose="020B0604020202020204" pitchFamily="34" charset="0"/>
              </a:rPr>
              <a:t>gestures</a:t>
            </a:r>
            <a:r>
              <a:rPr lang="it-IT" sz="1800" dirty="0" smtClean="0">
                <a:cs typeface="Arial" panose="020B0604020202020204" pitchFamily="34" charset="0"/>
              </a:rPr>
              <a:t> by 5 </a:t>
            </a:r>
            <a:r>
              <a:rPr lang="it-IT" sz="1800" dirty="0" err="1" smtClean="0">
                <a:cs typeface="Arial" panose="020B0604020202020204" pitchFamily="34" charset="0"/>
              </a:rPr>
              <a:t>different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persons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Real </a:t>
            </a:r>
            <a:r>
              <a:rPr lang="it-IT" sz="1800" dirty="0" err="1" smtClean="0"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environment</a:t>
            </a:r>
            <a:endParaRPr lang="it-IT" sz="1800" dirty="0" smtClean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Ad-</a:t>
            </a:r>
            <a:r>
              <a:rPr lang="it-IT" sz="1800" dirty="0" err="1" smtClean="0">
                <a:cs typeface="Arial" panose="020B0604020202020204" pitchFamily="34" charset="0"/>
              </a:rPr>
              <a:t>personam</a:t>
            </a:r>
            <a:r>
              <a:rPr lang="it-IT" sz="1800" dirty="0" smtClean="0">
                <a:cs typeface="Arial" panose="020B0604020202020204" pitchFamily="34" charset="0"/>
              </a:rPr>
              <a:t> (training e </a:t>
            </a:r>
            <a:r>
              <a:rPr lang="it-IT" sz="1800" dirty="0" err="1" smtClean="0">
                <a:cs typeface="Arial" panose="020B0604020202020204" pitchFamily="34" charset="0"/>
              </a:rPr>
              <a:t>testing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are from the </a:t>
            </a:r>
            <a:r>
              <a:rPr lang="it-IT" sz="1800" dirty="0" err="1" smtClean="0">
                <a:cs typeface="Arial" panose="020B0604020202020204" pitchFamily="34" charset="0"/>
              </a:rPr>
              <a:t>same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</a:t>
            </a:r>
            <a:r>
              <a:rPr lang="it-IT" sz="1800" dirty="0" smtClean="0">
                <a:cs typeface="Arial" panose="020B0604020202020204" pitchFamily="34" charset="0"/>
              </a:rPr>
              <a:t>) and </a:t>
            </a:r>
            <a:r>
              <a:rPr lang="it-IT" sz="1800" dirty="0" err="1" smtClean="0">
                <a:cs typeface="Arial" panose="020B0604020202020204" pitchFamily="34" charset="0"/>
              </a:rPr>
              <a:t>augmented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classifiers</a:t>
            </a:r>
            <a:r>
              <a:rPr lang="it-IT" sz="1800" dirty="0" smtClean="0">
                <a:cs typeface="Arial" panose="020B0604020202020204" pitchFamily="34" charset="0"/>
              </a:rPr>
              <a:t> (training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from </a:t>
            </a:r>
            <a:r>
              <a:rPr lang="it-IT" sz="1800" dirty="0" err="1" smtClean="0">
                <a:cs typeface="Arial" panose="020B0604020202020204" pitchFamily="34" charset="0"/>
              </a:rPr>
              <a:t>all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users</a:t>
            </a:r>
            <a:r>
              <a:rPr lang="it-IT" sz="1800" dirty="0" smtClean="0">
                <a:cs typeface="Arial" panose="020B0604020202020204" pitchFamily="34" charset="0"/>
              </a:rPr>
              <a:t>)</a:t>
            </a:r>
            <a:endParaRPr lang="it-IT" sz="1800" dirty="0"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7" y="2084832"/>
            <a:ext cx="4324313" cy="1567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3" y="5030221"/>
            <a:ext cx="2177143" cy="122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43" y="5060307"/>
            <a:ext cx="2090057" cy="1175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54" y="5030221"/>
            <a:ext cx="2172791" cy="12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outp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3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133" y="1729866"/>
            <a:ext cx="8917200" cy="50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885" y="1728958"/>
            <a:ext cx="8917448" cy="50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6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PUBLICATIONS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6954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Currently under review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Gesture Recognition using Wearable Vision </a:t>
            </a:r>
            <a:r>
              <a:rPr lang="en-US" dirty="0" smtClean="0">
                <a:cs typeface="Arial" panose="020B0604020202020204" pitchFamily="34" charset="0"/>
              </a:rPr>
              <a:t>Sensors to </a:t>
            </a:r>
            <a:r>
              <a:rPr lang="en-US" dirty="0">
                <a:cs typeface="Arial" panose="020B0604020202020204" pitchFamily="34" charset="0"/>
              </a:rPr>
              <a:t>Enhance Visitors’ Museum </a:t>
            </a:r>
            <a:r>
              <a:rPr lang="en-US" dirty="0" smtClean="0">
                <a:cs typeface="Arial" panose="020B0604020202020204" pitchFamily="34" charset="0"/>
              </a:rPr>
              <a:t>Experiences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</a:t>
            </a:r>
            <a:r>
              <a:rPr lang="it-IT" b="1" dirty="0">
                <a:cs typeface="Arial" panose="020B0604020202020204" pitchFamily="34" charset="0"/>
              </a:rPr>
              <a:t>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accepted</a:t>
            </a:r>
            <a:r>
              <a:rPr lang="it-IT" dirty="0" smtClean="0">
                <a:cs typeface="Arial" panose="020B0604020202020204" pitchFamily="34" charset="0"/>
              </a:rPr>
              <a:t> with </a:t>
            </a:r>
            <a:r>
              <a:rPr lang="it-IT" dirty="0" err="1" smtClean="0">
                <a:cs typeface="Arial" panose="020B0604020202020204" pitchFamily="34" charset="0"/>
              </a:rPr>
              <a:t>mandatory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modifications</a:t>
            </a:r>
            <a:r>
              <a:rPr lang="it-IT" dirty="0" smtClean="0">
                <a:cs typeface="Arial" panose="020B0604020202020204" pitchFamily="34" charset="0"/>
              </a:rPr>
              <a:t> to IEEE </a:t>
            </a:r>
            <a:r>
              <a:rPr lang="it-IT" dirty="0" err="1" smtClean="0">
                <a:cs typeface="Arial" panose="020B0604020202020204" pitchFamily="34" charset="0"/>
              </a:rPr>
              <a:t>Sensors</a:t>
            </a:r>
            <a:r>
              <a:rPr lang="it-IT" dirty="0" smtClean="0">
                <a:cs typeface="Arial" panose="020B0604020202020204" pitchFamily="34" charset="0"/>
              </a:rPr>
              <a:t> Journal</a:t>
            </a:r>
            <a:endParaRPr lang="it-IT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Interacting with Art: Ego-vision for Enriched </a:t>
            </a:r>
            <a:r>
              <a:rPr lang="en-US" dirty="0" smtClean="0">
                <a:cs typeface="Arial" panose="020B0604020202020204" pitchFamily="34" charset="0"/>
              </a:rPr>
              <a:t>Cultural Experience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L. Baraldi</a:t>
            </a:r>
            <a:r>
              <a:rPr lang="it-IT" dirty="0" smtClean="0">
                <a:cs typeface="Arial" panose="020B0604020202020204" pitchFamily="34" charset="0"/>
              </a:rPr>
              <a:t>, S. Alletto, G. Serra, R. </a:t>
            </a:r>
            <a:r>
              <a:rPr lang="it-IT" dirty="0" err="1" smtClean="0">
                <a:cs typeface="Arial" panose="020B0604020202020204" pitchFamily="34" charset="0"/>
              </a:rPr>
              <a:t>Cucchiara</a:t>
            </a:r>
            <a:r>
              <a:rPr lang="it-IT" dirty="0" smtClean="0">
                <a:cs typeface="Arial" panose="020B0604020202020204" pitchFamily="34" charset="0"/>
              </a:rPr>
              <a:t/>
            </a:r>
            <a:br>
              <a:rPr lang="it-IT" dirty="0" smtClean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submitted</a:t>
            </a:r>
            <a:r>
              <a:rPr lang="it-IT" dirty="0" smtClean="0">
                <a:cs typeface="Arial" panose="020B0604020202020204" pitchFamily="34" charset="0"/>
              </a:rPr>
              <a:t> to Machine Vision and Applications</a:t>
            </a:r>
            <a:endParaRPr lang="en-US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Accepted conference papers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Gesture </a:t>
            </a:r>
            <a:r>
              <a:rPr lang="en-US" dirty="0">
                <a:cs typeface="Arial" panose="020B0604020202020204" pitchFamily="34" charset="0"/>
              </a:rPr>
              <a:t>Recognition in Ego-Centric Videos using Dense Trajectories and Hand </a:t>
            </a:r>
            <a:r>
              <a:rPr lang="en-US" dirty="0" smtClean="0">
                <a:cs typeface="Arial" panose="020B0604020202020204" pitchFamily="34" charset="0"/>
              </a:rPr>
              <a:t>Segmentation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IEEE Computer Vision and Pattern Recognition (CVPR) Embedded Vision Workshop (EVW), </a:t>
            </a:r>
            <a:r>
              <a:rPr lang="it-IT" dirty="0" smtClean="0">
                <a:cs typeface="Arial" panose="020B0604020202020204" pitchFamily="34" charset="0"/>
              </a:rPr>
              <a:t>2014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Hand Segmentation and Gesture Recognition in </a:t>
            </a:r>
            <a:r>
              <a:rPr lang="en-US" dirty="0" smtClean="0">
                <a:cs typeface="Arial" panose="020B0604020202020204" pitchFamily="34" charset="0"/>
              </a:rPr>
              <a:t>EGO-Vision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G. Serra, M. </a:t>
            </a:r>
            <a:r>
              <a:rPr lang="it-IT" dirty="0" err="1">
                <a:cs typeface="Arial" panose="020B0604020202020204" pitchFamily="34" charset="0"/>
              </a:rPr>
              <a:t>Camurri</a:t>
            </a:r>
            <a:r>
              <a:rPr lang="it-IT" dirty="0">
                <a:cs typeface="Arial" panose="020B0604020202020204" pitchFamily="34" charset="0"/>
              </a:rPr>
              <a:t>, </a:t>
            </a: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M. Benedetti,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in </a:t>
            </a:r>
            <a:r>
              <a:rPr lang="it-IT" dirty="0" err="1">
                <a:cs typeface="Arial" panose="020B0604020202020204" pitchFamily="34" charset="0"/>
              </a:rPr>
              <a:t>Proc</a:t>
            </a:r>
            <a:r>
              <a:rPr lang="it-IT" dirty="0">
                <a:cs typeface="Arial" panose="020B0604020202020204" pitchFamily="34" charset="0"/>
              </a:rPr>
              <a:t>. of ACM Multimedia International Workshop on Interactive Multimedia on Mobile and </a:t>
            </a:r>
            <a:r>
              <a:rPr lang="it-IT" dirty="0" err="1">
                <a:cs typeface="Arial" panose="020B0604020202020204" pitchFamily="34" charset="0"/>
              </a:rPr>
              <a:t>Portable</a:t>
            </a:r>
            <a:r>
              <a:rPr lang="it-IT" dirty="0">
                <a:cs typeface="Arial" panose="020B0604020202020204" pitchFamily="34" charset="0"/>
              </a:rPr>
              <a:t> Devices (IMMPD), </a:t>
            </a:r>
            <a:r>
              <a:rPr lang="it-IT" dirty="0" smtClean="0">
                <a:cs typeface="Arial" panose="020B0604020202020204" pitchFamily="34" charset="0"/>
              </a:rPr>
              <a:t>2013</a:t>
            </a:r>
            <a:endParaRPr lang="it-IT" dirty="0"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5920" y="3061702"/>
            <a:ext cx="9720263" cy="1498600"/>
          </a:xfrm>
        </p:spPr>
        <p:txBody>
          <a:bodyPr/>
          <a:lstStyle/>
          <a:p>
            <a:r>
              <a:rPr lang="it-IT" dirty="0" smtClean="0"/>
              <a:t>THANKS!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500" spc="-100" dirty="0" smtClean="0"/>
              <a:t>GOAL</a:t>
            </a:r>
            <a:endParaRPr lang="it-IT" sz="4500" spc="-1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28" y="4499582"/>
            <a:ext cx="3597903" cy="202382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73" y="4727720"/>
            <a:ext cx="2475264" cy="15675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969623" y="5350748"/>
            <a:ext cx="595805" cy="321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565428" y="4727720"/>
            <a:ext cx="3394245" cy="623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65428" y="5672233"/>
            <a:ext cx="3394245" cy="62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4128" y="1914259"/>
            <a:ext cx="9579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Ego-vision</a:t>
            </a:r>
            <a:r>
              <a:rPr lang="en-US" dirty="0"/>
              <a:t> is a paradigm that joints in the same loop human and </a:t>
            </a:r>
            <a:r>
              <a:rPr lang="en-US" dirty="0">
                <a:solidFill>
                  <a:schemeClr val="accent1"/>
                </a:solidFill>
              </a:rPr>
              <a:t>wearable devices </a:t>
            </a:r>
            <a:r>
              <a:rPr lang="en-US" dirty="0"/>
              <a:t>to augment the human vision capabilities by automatically process videos acquired with a first-person </a:t>
            </a:r>
            <a:r>
              <a:rPr lang="en-US" dirty="0" smtClean="0"/>
              <a:t>camera</a:t>
            </a:r>
          </a:p>
          <a:p>
            <a:endParaRPr lang="en-US" dirty="0"/>
          </a:p>
          <a:p>
            <a:r>
              <a:rPr lang="en-US" dirty="0"/>
              <a:t>We propose a </a:t>
            </a:r>
            <a:r>
              <a:rPr lang="en-US" dirty="0" smtClean="0">
                <a:solidFill>
                  <a:schemeClr val="accent1"/>
                </a:solidFill>
              </a:rPr>
              <a:t>gesture recognition </a:t>
            </a:r>
            <a:r>
              <a:rPr lang="en-US" dirty="0" smtClean="0"/>
              <a:t>interface, especially designed for cultural heritage. </a:t>
            </a:r>
            <a:r>
              <a:rPr lang="en-US" dirty="0"/>
              <a:t>The aim of our device is to stimulate the visitors to interact with the artwork</a:t>
            </a:r>
            <a:r>
              <a:rPr lang="en-US" dirty="0" smtClean="0"/>
              <a:t>, </a:t>
            </a:r>
            <a:r>
              <a:rPr lang="en-US" dirty="0"/>
              <a:t>by </a:t>
            </a:r>
            <a:r>
              <a:rPr lang="en-US" dirty="0" smtClean="0"/>
              <a:t>replicating </a:t>
            </a:r>
            <a:r>
              <a:rPr lang="en-US" dirty="0"/>
              <a:t>the gestures (e.g. point out to the part of the painting they’re interested in) and behaviors that they would use to ask a guide something about the artwork. </a:t>
            </a:r>
          </a:p>
        </p:txBody>
      </p:sp>
    </p:spTree>
    <p:extLst>
      <p:ext uri="{BB962C8B-B14F-4D97-AF65-F5344CB8AC3E}">
        <p14:creationId xmlns:p14="http://schemas.microsoft.com/office/powerpoint/2010/main" val="1325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pc="-100" dirty="0" smtClean="0"/>
              <a:t>METHOD OVERVIEW</a:t>
            </a:r>
            <a:endParaRPr lang="it-IT" spc="-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39385" y="2282511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data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4206385" y="2282510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representation</a:t>
            </a:r>
            <a:endParaRPr lang="it-IT" dirty="0"/>
          </a:p>
        </p:txBody>
      </p:sp>
      <p:sp>
        <p:nvSpPr>
          <p:cNvPr id="8" name="Rounded Rectangle 7"/>
          <p:cNvSpPr/>
          <p:nvPr/>
        </p:nvSpPr>
        <p:spPr>
          <a:xfrm>
            <a:off x="6873385" y="2282509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Learning </a:t>
            </a:r>
            <a:r>
              <a:rPr lang="it-IT" dirty="0" err="1" smtClean="0"/>
              <a:t>algorithm</a:t>
            </a:r>
            <a:endParaRPr lang="it-IT" dirty="0"/>
          </a:p>
        </p:txBody>
      </p:sp>
      <p:sp>
        <p:nvSpPr>
          <p:cNvPr id="9" name="Right Arrow 8"/>
          <p:cNvSpPr/>
          <p:nvPr/>
        </p:nvSpPr>
        <p:spPr>
          <a:xfrm>
            <a:off x="3699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6366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1579181" y="3539973"/>
            <a:ext cx="7114478" cy="2407996"/>
            <a:chOff x="1579181" y="3539973"/>
            <a:chExt cx="7114478" cy="2407996"/>
          </a:xfrm>
        </p:grpSpPr>
        <p:sp>
          <p:nvSpPr>
            <p:cNvPr id="11" name="TextBox 10"/>
            <p:cNvSpPr txBox="1"/>
            <p:nvPr/>
          </p:nvSpPr>
          <p:spPr>
            <a:xfrm>
              <a:off x="1579181" y="5301638"/>
              <a:ext cx="1999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Frame </a:t>
              </a:r>
              <a:r>
                <a:rPr lang="it-IT" dirty="0" err="1" smtClean="0"/>
                <a:t>sequence</a:t>
              </a:r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46949" y="5024639"/>
              <a:ext cx="24853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s</a:t>
              </a:r>
              <a:r>
                <a:rPr lang="it-IT" dirty="0" err="1" smtClean="0"/>
                <a:t>patio-temporal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trajectories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around</a:t>
              </a:r>
              <a:r>
                <a:rPr lang="it-IT" dirty="0" smtClean="0"/>
                <a:t> </a:t>
              </a:r>
              <a:r>
                <a:rPr lang="it-IT" dirty="0" err="1" smtClean="0"/>
                <a:t>hands</a:t>
              </a:r>
              <a:endParaRPr lang="it-IT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00119" y="5024639"/>
              <a:ext cx="14173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 smtClean="0"/>
                <a:t>Linear SVM</a:t>
              </a:r>
              <a:br>
                <a:rPr lang="it-IT" dirty="0" smtClean="0"/>
              </a:br>
              <a:r>
                <a:rPr lang="it-IT" dirty="0" smtClean="0"/>
                <a:t>or</a:t>
              </a:r>
              <a:br>
                <a:rPr lang="it-IT" dirty="0" smtClean="0"/>
              </a:br>
              <a:r>
                <a:rPr lang="it-IT" dirty="0" err="1" smtClean="0"/>
                <a:t>Struct</a:t>
              </a:r>
              <a:r>
                <a:rPr lang="it-IT" dirty="0" smtClean="0"/>
                <a:t> SVM</a:t>
              </a:r>
              <a:endParaRPr lang="it-IT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644762" y="5294452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6613127" y="5301638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324" y="3784744"/>
              <a:ext cx="1376363" cy="77420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604" y="3891248"/>
              <a:ext cx="1376363" cy="7742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109" y="4071303"/>
              <a:ext cx="1376363" cy="7742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986" y="3707604"/>
              <a:ext cx="1663673" cy="9358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62988" t="42463" r="17479" b="27573"/>
            <a:stretch/>
          </p:blipFill>
          <p:spPr>
            <a:xfrm>
              <a:off x="4420794" y="3539973"/>
              <a:ext cx="1583013" cy="136524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24920" y="3848277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261474" y="2282509"/>
            <a:ext cx="2549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 err="1" smtClean="0">
                <a:sym typeface="Wingdings" panose="05000000000000000000" pitchFamily="2" charset="2"/>
              </a:rPr>
              <a:t>Challenges</a:t>
            </a:r>
            <a:endParaRPr lang="it-IT" sz="2000" u="sng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sym typeface="Wingdings" panose="05000000000000000000" pitchFamily="2" charset="2"/>
              </a:rPr>
              <a:t>We</a:t>
            </a:r>
            <a:r>
              <a:rPr lang="it-IT" sz="2000" dirty="0" smtClean="0"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ym typeface="Wingdings" panose="05000000000000000000" pitchFamily="2" charset="2"/>
              </a:rPr>
              <a:t>need</a:t>
            </a:r>
            <a:r>
              <a:rPr lang="it-IT" sz="2000" dirty="0" smtClean="0">
                <a:sym typeface="Wingdings" panose="05000000000000000000" pitchFamily="2" charset="2"/>
              </a:rPr>
              <a:t>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detect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hands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extract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describe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classify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gestures</a:t>
            </a:r>
            <a:endParaRPr lang="it-IT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085916" y="3769792"/>
            <a:ext cx="10075332" cy="2615878"/>
            <a:chOff x="1085916" y="3769792"/>
            <a:chExt cx="10075332" cy="2615878"/>
          </a:xfrm>
        </p:grpSpPr>
        <p:sp>
          <p:nvSpPr>
            <p:cNvPr id="15" name="Rectangle 14"/>
            <p:cNvSpPr/>
            <p:nvPr/>
          </p:nvSpPr>
          <p:spPr>
            <a:xfrm>
              <a:off x="1085916" y="3769792"/>
              <a:ext cx="10075332" cy="261587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56762" y="3944474"/>
              <a:ext cx="78546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 smtClean="0"/>
                <a:t>Basically</a:t>
              </a:r>
              <a:r>
                <a:rPr lang="it-IT" sz="1400" dirty="0" smtClean="0"/>
                <a:t> a «</a:t>
              </a:r>
              <a:r>
                <a:rPr lang="it-IT" sz="1400" dirty="0" err="1" smtClean="0"/>
                <a:t>local</a:t>
              </a:r>
              <a:r>
                <a:rPr lang="it-IT" sz="1400" dirty="0" smtClean="0"/>
                <a:t>» k-</a:t>
              </a:r>
              <a:r>
                <a:rPr lang="it-IT" sz="1400" dirty="0" err="1" smtClean="0"/>
                <a:t>means</a:t>
              </a:r>
              <a:r>
                <a:rPr lang="it-IT" sz="1400" dirty="0" smtClean="0"/>
                <a:t> on the </a:t>
              </a:r>
              <a:r>
                <a:rPr lang="it-IT" sz="1400" dirty="0" err="1" smtClean="0"/>
                <a:t>LABxy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feature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space</a:t>
              </a:r>
              <a:endParaRPr lang="it-IT" sz="1400" dirty="0" smtClean="0"/>
            </a:p>
            <a:p>
              <a:endParaRPr lang="it-IT" sz="1400" dirty="0"/>
            </a:p>
            <a:p>
              <a:r>
                <a:rPr lang="it-IT" sz="1400" dirty="0" err="1" smtClean="0"/>
                <a:t>It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lets</a:t>
              </a:r>
              <a:r>
                <a:rPr lang="it-IT" sz="1400" dirty="0" smtClean="0"/>
                <a:t> use reduce the </a:t>
              </a:r>
              <a:r>
                <a:rPr lang="it-IT" sz="1400" dirty="0" err="1" smtClean="0"/>
                <a:t>complexity</a:t>
              </a:r>
              <a:r>
                <a:rPr lang="it-IT" sz="1400" dirty="0" smtClean="0"/>
                <a:t> of the </a:t>
              </a:r>
              <a:r>
                <a:rPr lang="it-IT" sz="1400" dirty="0" err="1" smtClean="0"/>
                <a:t>problem</a:t>
              </a:r>
              <a:r>
                <a:rPr lang="it-IT" sz="1400" dirty="0" smtClean="0"/>
                <a:t> and </a:t>
              </a:r>
              <a:r>
                <a:rPr lang="it-IT" sz="1400" dirty="0" err="1" smtClean="0"/>
                <a:t>gives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better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spatial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support</a:t>
              </a:r>
              <a:r>
                <a:rPr lang="it-IT" sz="1400" dirty="0" smtClean="0"/>
                <a:t>.</a:t>
              </a:r>
            </a:p>
            <a:p>
              <a:endParaRPr lang="it-IT" sz="1400" dirty="0"/>
            </a:p>
            <a:p>
              <a:r>
                <a:rPr lang="it-IT" sz="1400" dirty="0" err="1" smtClean="0"/>
                <a:t>Classify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superpixels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instead</a:t>
              </a:r>
              <a:r>
                <a:rPr lang="it-IT" sz="1400" dirty="0" smtClean="0"/>
                <a:t> of </a:t>
              </a:r>
              <a:r>
                <a:rPr lang="it-IT" sz="1400" dirty="0" err="1" smtClean="0"/>
                <a:t>classify</a:t>
              </a:r>
              <a:r>
                <a:rPr lang="it-IT" sz="1400" dirty="0" smtClean="0"/>
                <a:t> images!</a:t>
              </a:r>
              <a:br>
                <a:rPr lang="it-IT" sz="1400" dirty="0" smtClean="0"/>
              </a:br>
              <a:r>
                <a:rPr lang="it-IT" sz="1400" dirty="0" smtClean="0"/>
                <a:t/>
              </a:r>
              <a:br>
                <a:rPr lang="it-IT" sz="1400" dirty="0" smtClean="0"/>
              </a:br>
              <a:r>
                <a:rPr lang="it-IT" sz="1400" dirty="0" err="1"/>
                <a:t>Describe</a:t>
              </a:r>
              <a:r>
                <a:rPr lang="it-IT" sz="1400" dirty="0"/>
                <a:t> </a:t>
              </a:r>
              <a:r>
                <a:rPr lang="it-IT" sz="1400" dirty="0" err="1"/>
                <a:t>each</a:t>
              </a:r>
              <a:r>
                <a:rPr lang="it-IT" sz="1400" dirty="0"/>
                <a:t> </a:t>
              </a:r>
              <a:r>
                <a:rPr lang="it-IT" sz="1400" dirty="0" err="1"/>
                <a:t>superpixel</a:t>
              </a:r>
              <a:r>
                <a:rPr lang="it-IT" sz="1400" dirty="0"/>
                <a:t> with: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Mean</a:t>
              </a:r>
              <a:r>
                <a:rPr lang="it-IT" sz="1400" dirty="0"/>
                <a:t> and </a:t>
              </a:r>
              <a:r>
                <a:rPr lang="it-IT" sz="1400" dirty="0" err="1"/>
                <a:t>covariance</a:t>
              </a:r>
              <a:r>
                <a:rPr lang="it-IT" sz="1400" dirty="0"/>
                <a:t> and 32 bin color </a:t>
              </a:r>
              <a:r>
                <a:rPr lang="it-IT" sz="1400" dirty="0" err="1" smtClean="0"/>
                <a:t>histogram</a:t>
              </a:r>
              <a:r>
                <a:rPr lang="it-IT" sz="1400" dirty="0" smtClean="0"/>
                <a:t> of </a:t>
              </a:r>
              <a:r>
                <a:rPr lang="it-IT" sz="1400" dirty="0"/>
                <a:t>Lab and HSV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 smtClean="0"/>
                <a:t>Gabor</a:t>
              </a:r>
              <a:r>
                <a:rPr lang="it-IT" sz="1400" dirty="0" smtClean="0"/>
                <a:t> </a:t>
              </a:r>
              <a:r>
                <a:rPr lang="it-IT" sz="1400" dirty="0" err="1"/>
                <a:t>features</a:t>
              </a:r>
              <a:endParaRPr lang="it-IT" sz="1400" dirty="0"/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Histogram</a:t>
              </a:r>
              <a:r>
                <a:rPr lang="it-IT" sz="1400" dirty="0"/>
                <a:t> of </a:t>
              </a:r>
              <a:r>
                <a:rPr lang="it-IT" sz="1400" dirty="0" err="1"/>
                <a:t>gradient</a:t>
              </a:r>
              <a:r>
                <a:rPr lang="it-IT" sz="1400" dirty="0"/>
                <a:t> (a «</a:t>
              </a:r>
              <a:r>
                <a:rPr lang="it-IT" sz="1400" dirty="0" err="1"/>
                <a:t>superpixel</a:t>
              </a:r>
              <a:r>
                <a:rPr lang="it-IT" sz="1400" dirty="0"/>
                <a:t>-HOG</a:t>
              </a:r>
              <a:r>
                <a:rPr lang="it-IT" sz="1400" dirty="0" smtClean="0"/>
                <a:t>»)</a:t>
              </a:r>
              <a:endParaRPr lang="it-IT" sz="14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06" t="30833" r="10910" b="16268"/>
            <a:stretch/>
          </p:blipFill>
          <p:spPr>
            <a:xfrm flipH="1">
              <a:off x="1240941" y="3868441"/>
              <a:ext cx="1760796" cy="241858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DETECT HANDS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051405"/>
            <a:ext cx="9720073" cy="583791"/>
          </a:xfrm>
        </p:spPr>
        <p:txBody>
          <a:bodyPr>
            <a:normAutofit/>
          </a:bodyPr>
          <a:lstStyle/>
          <a:p>
            <a:r>
              <a:rPr lang="it-IT" sz="1800" dirty="0" err="1" smtClean="0"/>
              <a:t>We</a:t>
            </a:r>
            <a:r>
              <a:rPr lang="it-IT" sz="1800" dirty="0" smtClean="0"/>
              <a:t> propose a </a:t>
            </a:r>
            <a:r>
              <a:rPr lang="it-IT" sz="1800" dirty="0" err="1" smtClean="0"/>
              <a:t>novel</a:t>
            </a:r>
            <a:r>
              <a:rPr lang="it-IT" sz="1800" dirty="0" smtClean="0"/>
              <a:t> </a:t>
            </a:r>
            <a:r>
              <a:rPr lang="it-IT" sz="1800" dirty="0" err="1" smtClean="0"/>
              <a:t>hand</a:t>
            </a:r>
            <a:r>
              <a:rPr lang="it-IT" sz="1800" dirty="0" smtClean="0"/>
              <a:t> </a:t>
            </a:r>
            <a:r>
              <a:rPr lang="it-IT" sz="1800" dirty="0" err="1" smtClean="0"/>
              <a:t>segmentation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algorithm</a:t>
            </a:r>
            <a:endParaRPr lang="it-IT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78258" y="2638203"/>
            <a:ext cx="2070847" cy="891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image</a:t>
            </a:r>
            <a:endParaRPr lang="it-IT" dirty="0"/>
          </a:p>
        </p:txBody>
      </p:sp>
      <p:sp>
        <p:nvSpPr>
          <p:cNvPr id="6" name="Rounded Rectangle 5"/>
          <p:cNvSpPr/>
          <p:nvPr/>
        </p:nvSpPr>
        <p:spPr>
          <a:xfrm>
            <a:off x="3745258" y="2638203"/>
            <a:ext cx="2070847" cy="891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SLIC </a:t>
            </a:r>
            <a:r>
              <a:rPr lang="it-IT" dirty="0" err="1" smtClean="0"/>
              <a:t>superpixel</a:t>
            </a:r>
            <a:r>
              <a:rPr lang="it-IT" dirty="0" smtClean="0"/>
              <a:t> </a:t>
            </a:r>
            <a:r>
              <a:rPr lang="it-IT" dirty="0" err="1" smtClean="0"/>
              <a:t>extraction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6412258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Illumination</a:t>
            </a:r>
            <a:r>
              <a:rPr lang="it-IT" dirty="0" smtClean="0"/>
              <a:t> </a:t>
            </a:r>
            <a:r>
              <a:rPr lang="it-IT" dirty="0" err="1" smtClean="0"/>
              <a:t>invariant</a:t>
            </a:r>
            <a:r>
              <a:rPr lang="it-IT" dirty="0" smtClean="0"/>
              <a:t> </a:t>
            </a:r>
            <a:r>
              <a:rPr lang="it-IT" dirty="0" err="1" smtClean="0"/>
              <a:t>classification</a:t>
            </a:r>
            <a:endParaRPr lang="it-IT" dirty="0"/>
          </a:p>
        </p:txBody>
      </p:sp>
      <p:sp>
        <p:nvSpPr>
          <p:cNvPr id="8" name="Right Arrow 7"/>
          <p:cNvSpPr/>
          <p:nvPr/>
        </p:nvSpPr>
        <p:spPr>
          <a:xfrm>
            <a:off x="3237010" y="2895670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ight Arrow 8"/>
          <p:cNvSpPr/>
          <p:nvPr/>
        </p:nvSpPr>
        <p:spPr>
          <a:xfrm>
            <a:off x="5915153" y="2857104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ounded Rectangle 9"/>
          <p:cNvSpPr/>
          <p:nvPr/>
        </p:nvSpPr>
        <p:spPr>
          <a:xfrm>
            <a:off x="9082743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Temporal</a:t>
            </a:r>
            <a:r>
              <a:rPr lang="it-IT" dirty="0" smtClean="0"/>
              <a:t> and </a:t>
            </a:r>
            <a:r>
              <a:rPr lang="it-IT" dirty="0" err="1" smtClean="0"/>
              <a:t>spatial</a:t>
            </a:r>
            <a:r>
              <a:rPr lang="it-IT" dirty="0" smtClean="0"/>
              <a:t> </a:t>
            </a:r>
            <a:r>
              <a:rPr lang="it-IT" dirty="0" err="1" smtClean="0"/>
              <a:t>consistency</a:t>
            </a:r>
            <a:endParaRPr lang="it-IT" dirty="0"/>
          </a:p>
        </p:txBody>
      </p:sp>
      <p:sp>
        <p:nvSpPr>
          <p:cNvPr id="11" name="Right Arrow 10"/>
          <p:cNvSpPr/>
          <p:nvPr/>
        </p:nvSpPr>
        <p:spPr>
          <a:xfrm>
            <a:off x="8574494" y="2890971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oup 53"/>
          <p:cNvGrpSpPr/>
          <p:nvPr/>
        </p:nvGrpSpPr>
        <p:grpSpPr>
          <a:xfrm>
            <a:off x="1078258" y="3769792"/>
            <a:ext cx="10075332" cy="2615878"/>
            <a:chOff x="1078258" y="3759919"/>
            <a:chExt cx="10075332" cy="2615878"/>
          </a:xfrm>
        </p:grpSpPr>
        <p:grpSp>
          <p:nvGrpSpPr>
            <p:cNvPr id="12" name="Group 11"/>
            <p:cNvGrpSpPr/>
            <p:nvPr/>
          </p:nvGrpSpPr>
          <p:grpSpPr>
            <a:xfrm>
              <a:off x="1078258" y="3759919"/>
              <a:ext cx="10075332" cy="2615878"/>
              <a:chOff x="1024126" y="-31863"/>
              <a:chExt cx="10075332" cy="26158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024126" y="-31863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216066" y="2789196"/>
                  <a:ext cx="3902687" cy="2593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err="1" smtClean="0"/>
                    <a:t>Instead</a:t>
                  </a:r>
                  <a:r>
                    <a:rPr lang="it-IT" sz="1400" dirty="0" smtClean="0"/>
                    <a:t> of using a single </a:t>
                  </a:r>
                  <a:r>
                    <a:rPr lang="it-IT" sz="1400" dirty="0" err="1" smtClean="0"/>
                    <a:t>classifier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build</a:t>
                  </a:r>
                  <a:r>
                    <a:rPr lang="it-IT" sz="1400" dirty="0" smtClean="0"/>
                    <a:t> </a:t>
                  </a:r>
                  <a:r>
                    <a:rPr lang="it-IT" sz="1400" u="sng" dirty="0" smtClean="0"/>
                    <a:t>a </a:t>
                  </a:r>
                  <a:r>
                    <a:rPr lang="it-IT" sz="1400" u="sng" dirty="0" err="1" smtClean="0"/>
                    <a:t>collection</a:t>
                  </a:r>
                  <a:r>
                    <a:rPr lang="it-IT" sz="1400" u="sng" dirty="0" smtClean="0"/>
                    <a:t> of </a:t>
                  </a:r>
                  <a:r>
                    <a:rPr lang="it-IT" sz="1400" u="sng" dirty="0" err="1" smtClean="0"/>
                    <a:t>classifiers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each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responsible</a:t>
                  </a:r>
                  <a:r>
                    <a:rPr lang="it-IT" sz="1400" dirty="0" smtClean="0"/>
                    <a:t> of a </a:t>
                  </a:r>
                  <a:r>
                    <a:rPr lang="it-IT" sz="1400" dirty="0" err="1" smtClean="0"/>
                    <a:t>different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illumination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condition</a:t>
                  </a:r>
                  <a:r>
                    <a:rPr lang="it-IT" sz="1400" dirty="0" smtClean="0"/>
                    <a:t>.</a:t>
                  </a:r>
                  <a:br>
                    <a:rPr lang="it-IT" sz="1400" dirty="0" smtClean="0"/>
                  </a:br>
                  <a:endParaRPr lang="it-IT" sz="1400" dirty="0" smtClean="0"/>
                </a:p>
                <a:p>
                  <a:r>
                    <a:rPr lang="it-IT" sz="1400" dirty="0" smtClean="0"/>
                    <a:t>At training time, </a:t>
                  </a:r>
                  <a:r>
                    <a:rPr lang="it-IT" sz="1400" dirty="0" err="1" smtClean="0"/>
                    <a:t>distribute</a:t>
                  </a:r>
                  <a:r>
                    <a:rPr lang="it-IT" sz="1400" dirty="0" smtClean="0"/>
                    <a:t> training images </a:t>
                  </a:r>
                  <a:r>
                    <a:rPr lang="it-IT" sz="1400" dirty="0" err="1" smtClean="0"/>
                    <a:t>among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according</a:t>
                  </a:r>
                  <a:r>
                    <a:rPr lang="it-IT" sz="1400" dirty="0" smtClean="0"/>
                    <a:t> to a k-</a:t>
                  </a:r>
                  <a:r>
                    <a:rPr lang="it-IT" sz="1400" dirty="0" err="1" smtClean="0"/>
                    <a:t>means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clustering</a:t>
                  </a:r>
                  <a:r>
                    <a:rPr lang="it-IT" sz="1400" dirty="0"/>
                    <a:t> </a:t>
                  </a:r>
                  <a:r>
                    <a:rPr lang="it-IT" sz="1400" dirty="0" smtClean="0"/>
                    <a:t>on a global HSV </a:t>
                  </a:r>
                  <a:r>
                    <a:rPr lang="it-IT" sz="1400" dirty="0" err="1" smtClean="0"/>
                    <a:t>histogram</a:t>
                  </a:r>
                  <a:r>
                    <a:rPr lang="it-IT" sz="1400" dirty="0" smtClean="0"/>
                    <a:t>.</a:t>
                  </a:r>
                </a:p>
                <a:p>
                  <a:endParaRPr lang="it-IT" sz="1400" dirty="0"/>
                </a:p>
                <a:p>
                  <a:r>
                    <a:rPr lang="it-IT" sz="1400" dirty="0" smtClean="0"/>
                    <a:t>At test time, use the </a:t>
                  </a:r>
                  <a:r>
                    <a:rPr lang="it-IT" sz="1400" dirty="0" err="1" smtClean="0"/>
                    <a:t>predictions</a:t>
                  </a:r>
                  <a:r>
                    <a:rPr lang="it-IT" sz="1400" dirty="0" smtClean="0"/>
                    <a:t> of the </a:t>
                  </a:r>
                  <a:r>
                    <a:rPr lang="it-IT" sz="1400" dirty="0" err="1" smtClean="0"/>
                    <a:t>nearest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!</a:t>
                  </a:r>
                  <a:endParaRPr lang="it-IT" sz="1400" dirty="0"/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9911" y="1686974"/>
                <a:ext cx="2210765" cy="504278"/>
              </a:xfrm>
              <a:prstGeom prst="rect">
                <a:avLst/>
              </a:prstGeom>
            </p:spPr>
          </p:pic>
        </p:grpSp>
        <p:pic>
          <p:nvPicPr>
            <p:cNvPr id="53" name="Picture 2" descr="http://www.mathworks.com/matlabcentral/fileexchange/screenshots/6432/original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52" y="4210661"/>
              <a:ext cx="2316314" cy="173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1085916" y="3759919"/>
            <a:ext cx="10075332" cy="2615878"/>
            <a:chOff x="1528383" y="444124"/>
            <a:chExt cx="10075332" cy="2615878"/>
          </a:xfrm>
        </p:grpSpPr>
        <p:grpSp>
          <p:nvGrpSpPr>
            <p:cNvPr id="34" name="Group 33"/>
            <p:cNvGrpSpPr/>
            <p:nvPr/>
          </p:nvGrpSpPr>
          <p:grpSpPr>
            <a:xfrm>
              <a:off x="1528383" y="444124"/>
              <a:ext cx="10075332" cy="2615878"/>
              <a:chOff x="1294346" y="1223369"/>
              <a:chExt cx="10075332" cy="261587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294346" y="1223369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970400" y="2789196"/>
                  <a:ext cx="5148354" cy="1546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smtClean="0"/>
                    <a:t>Exploit </a:t>
                  </a:r>
                  <a:r>
                    <a:rPr lang="it-IT" sz="1400" dirty="0" err="1" smtClean="0"/>
                    <a:t>temporal</a:t>
                  </a:r>
                  <a:r>
                    <a:rPr lang="it-IT" sz="1400" dirty="0" smtClean="0"/>
                    <a:t> and </a:t>
                  </a:r>
                  <a:r>
                    <a:rPr lang="it-IT" sz="1400" dirty="0" err="1" smtClean="0"/>
                    <a:t>spatial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consistency</a:t>
                  </a:r>
                  <a:r>
                    <a:rPr lang="it-IT" sz="1400" dirty="0" smtClean="0"/>
                    <a:t>: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temporally</a:t>
                  </a:r>
                  <a:r>
                    <a:rPr lang="it-IT" sz="1400" dirty="0" smtClean="0"/>
                    <a:t>, with a </a:t>
                  </a:r>
                  <a:r>
                    <a:rPr lang="it-IT" sz="1400" dirty="0" err="1" smtClean="0"/>
                    <a:t>smoothing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filter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spatially</a:t>
                  </a:r>
                  <a:r>
                    <a:rPr lang="it-IT" sz="1400" dirty="0" smtClean="0"/>
                    <a:t>, using the </a:t>
                  </a:r>
                  <a:r>
                    <a:rPr lang="it-IT" sz="1400" dirty="0" err="1" smtClean="0"/>
                    <a:t>GrabCut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algorithm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endParaRPr lang="it-IT" sz="1400" dirty="0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967" y="2327075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4783" y="2338964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461" y="2328572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8277" y="2335967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848" y="1362576"/>
                <a:ext cx="5779742" cy="710241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618181" y="2647109"/>
              <a:ext cx="2278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Smoothing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9385" y="2639775"/>
              <a:ext cx="2048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75926" y="2635196"/>
              <a:ext cx="2153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064176" y="2617995"/>
              <a:ext cx="2020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67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85457"/>
            <a:ext cx="9777598" cy="3968827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Since ego-vision videos undergo large camera movements, we remove camera motion using RANSAC and the hand segmentation mask.</a:t>
            </a:r>
            <a:endParaRPr lang="en-US" sz="1800" dirty="0"/>
          </a:p>
          <a:p>
            <a:r>
              <a:rPr lang="en-US" sz="1800" dirty="0" smtClean="0"/>
              <a:t>Then, we sample feature points on a </a:t>
            </a:r>
            <a:r>
              <a:rPr lang="en-US" sz="1800" dirty="0" smtClean="0">
                <a:solidFill>
                  <a:schemeClr val="accent1"/>
                </a:solidFill>
              </a:rPr>
              <a:t>regular grid and at different spatial scales</a:t>
            </a:r>
            <a:r>
              <a:rPr lang="en-US" sz="1800" dirty="0" smtClean="0"/>
              <a:t>. Trajectories are restricted to lie inside the hand segmentation mask.</a:t>
            </a:r>
          </a:p>
          <a:p>
            <a:r>
              <a:rPr lang="en-US" sz="1800" dirty="0" smtClean="0"/>
              <a:t>Our </a:t>
            </a:r>
            <a:r>
              <a:rPr lang="en-US" sz="1800" dirty="0"/>
              <a:t>goal is to track all these sampled points through the video. However, in homogeneous </a:t>
            </a:r>
            <a:r>
              <a:rPr lang="en-US" sz="1800" dirty="0" smtClean="0"/>
              <a:t>image areas </a:t>
            </a:r>
            <a:r>
              <a:rPr lang="en-US" sz="1800" dirty="0"/>
              <a:t>without any structure, it is impossible to track any point. </a:t>
            </a:r>
            <a:r>
              <a:rPr lang="en-US" sz="1800" dirty="0" smtClean="0"/>
              <a:t>So, we use </a:t>
            </a:r>
            <a:r>
              <a:rPr lang="en-US" sz="1800" dirty="0"/>
              <a:t>the criterion that the points are removed if the </a:t>
            </a:r>
            <a:r>
              <a:rPr lang="en-US" sz="1800" dirty="0">
                <a:solidFill>
                  <a:schemeClr val="accent1"/>
                </a:solidFill>
              </a:rPr>
              <a:t>eigenvalues of the </a:t>
            </a:r>
            <a:r>
              <a:rPr lang="en-US" sz="1800" dirty="0" smtClean="0">
                <a:solidFill>
                  <a:schemeClr val="accent1"/>
                </a:solidFill>
              </a:rPr>
              <a:t>auto-correlation matrix</a:t>
            </a:r>
            <a:r>
              <a:rPr lang="en-US" sz="1800" dirty="0" smtClean="0"/>
              <a:t> </a:t>
            </a:r>
            <a:r>
              <a:rPr lang="en-US" sz="1800" dirty="0"/>
              <a:t>are very small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Then, we track feature points in a </a:t>
            </a:r>
            <a:r>
              <a:rPr lang="en-US" sz="1800" dirty="0" smtClean="0">
                <a:solidFill>
                  <a:schemeClr val="accent1"/>
                </a:solidFill>
              </a:rPr>
              <a:t>dense optical flow filed      </a:t>
            </a:r>
            <a:r>
              <a:rPr lang="en-US" sz="1800" dirty="0" smtClean="0"/>
              <a:t>using median filtering:</a:t>
            </a:r>
          </a:p>
          <a:p>
            <a:endParaRPr lang="en-US" sz="1800" dirty="0"/>
          </a:p>
          <a:p>
            <a:r>
              <a:rPr lang="en-US" sz="1800" dirty="0" smtClean="0"/>
              <a:t>Points of subsequent frames form trajectories.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9371462" y="135256"/>
            <a:ext cx="1046189" cy="75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2833" t="43086" r="38497" b="21225"/>
          <a:stretch/>
        </p:blipFill>
        <p:spPr>
          <a:xfrm>
            <a:off x="7376166" y="4926531"/>
            <a:ext cx="4609275" cy="1900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709" y="4892486"/>
            <a:ext cx="4440555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69" y="4591818"/>
            <a:ext cx="224790" cy="15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128" y="6178753"/>
            <a:ext cx="635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H</a:t>
            </a:r>
            <a:r>
              <a:rPr lang="en-US" sz="1400" dirty="0">
                <a:latin typeface="+mj-lt"/>
              </a:rPr>
              <a:t>. Wang, A. </a:t>
            </a:r>
            <a:r>
              <a:rPr lang="en-US" sz="1400" dirty="0" err="1">
                <a:latin typeface="+mj-lt"/>
              </a:rPr>
              <a:t>Klaser</a:t>
            </a:r>
            <a:r>
              <a:rPr lang="en-US" sz="1400" dirty="0">
                <a:latin typeface="+mj-lt"/>
              </a:rPr>
              <a:t>, C. </a:t>
            </a:r>
            <a:r>
              <a:rPr lang="en-US" sz="1400" dirty="0" err="1">
                <a:latin typeface="+mj-lt"/>
              </a:rPr>
              <a:t>Schmid</a:t>
            </a:r>
            <a:r>
              <a:rPr lang="en-US" sz="1400" dirty="0">
                <a:latin typeface="+mj-lt"/>
              </a:rPr>
              <a:t>, and C.-L. Liu. Action Recognition by Dense Trajectories. In Proc. of CVPR, 2011.</a:t>
            </a:r>
            <a:endParaRPr lang="it-IT" sz="1400" dirty="0">
              <a:latin typeface="+mj-lt"/>
            </a:endParaRPr>
          </a:p>
        </p:txBody>
      </p:sp>
      <p:pic>
        <p:nvPicPr>
          <p:cNvPr id="12" name="out_trj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60650" y="4892486"/>
            <a:ext cx="3267812" cy="1838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0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DESCRIBE 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spatio</a:t>
            </a:r>
            <a:r>
              <a:rPr lang="en-US" sz="1800" dirty="0"/>
              <a:t>-temporal volume aligned with each trajectory is considered, and </a:t>
            </a:r>
            <a:r>
              <a:rPr lang="en-US" sz="1800" dirty="0" smtClean="0"/>
              <a:t>several descriptors </a:t>
            </a:r>
            <a:r>
              <a:rPr lang="en-US" sz="1800" dirty="0" smtClean="0">
                <a:solidFill>
                  <a:schemeClr val="accent1"/>
                </a:solidFill>
              </a:rPr>
              <a:t>of appearance and movement </a:t>
            </a:r>
            <a:r>
              <a:rPr lang="en-US" sz="1800" dirty="0" smtClean="0"/>
              <a:t>are </a:t>
            </a:r>
            <a:r>
              <a:rPr lang="en-US" sz="1800" dirty="0"/>
              <a:t>computed around </a:t>
            </a:r>
            <a:r>
              <a:rPr lang="en-US" sz="1800" dirty="0" smtClean="0"/>
              <a:t>it: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Trajectory descriptor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describes trajectory shape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appearance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local motion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MBH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relative motion between pixels</a:t>
            </a:r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99" y="3049261"/>
            <a:ext cx="2384897" cy="642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50109" y="4055579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8307648" y="411504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8171813" y="422553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8035978" y="433602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427947" y="3630314"/>
            <a:ext cx="447260" cy="33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0017635" y="3608411"/>
            <a:ext cx="410819" cy="35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427947" y="3430271"/>
            <a:ext cx="0" cy="53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9439560">
            <a:off x="10529181" y="3844371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time</a:t>
            </a:r>
            <a:endParaRPr lang="it-IT" sz="1000" dirty="0"/>
          </a:p>
        </p:txBody>
      </p:sp>
      <p:sp>
        <p:nvSpPr>
          <p:cNvPr id="21" name="TextBox 20"/>
          <p:cNvSpPr txBox="1"/>
          <p:nvPr/>
        </p:nvSpPr>
        <p:spPr>
          <a:xfrm rot="3522744">
            <a:off x="10009395" y="3516996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space</a:t>
            </a:r>
            <a:endParaRPr lang="it-IT" sz="1000" dirty="0"/>
          </a:p>
        </p:txBody>
      </p:sp>
      <p:sp>
        <p:nvSpPr>
          <p:cNvPr id="22" name="TextBox 21"/>
          <p:cNvSpPr txBox="1"/>
          <p:nvPr/>
        </p:nvSpPr>
        <p:spPr>
          <a:xfrm rot="19439560">
            <a:off x="9143960" y="3867040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trajectory</a:t>
            </a:r>
            <a:endParaRPr lang="it-IT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8"/>
          <a:stretch/>
        </p:blipFill>
        <p:spPr>
          <a:xfrm>
            <a:off x="7829374" y="3497166"/>
            <a:ext cx="505527" cy="19569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4"/>
          <a:stretch/>
        </p:blipFill>
        <p:spPr>
          <a:xfrm>
            <a:off x="8865843" y="3489575"/>
            <a:ext cx="855600" cy="195698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945220" y="5381577"/>
            <a:ext cx="348423" cy="206626"/>
            <a:chOff x="9621077" y="5240956"/>
            <a:chExt cx="1123123" cy="710665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363163" y="5202938"/>
            <a:ext cx="348423" cy="206626"/>
            <a:chOff x="9621077" y="5240956"/>
            <a:chExt cx="1123123" cy="710665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758832" y="4992214"/>
            <a:ext cx="348423" cy="206626"/>
            <a:chOff x="9621077" y="5240956"/>
            <a:chExt cx="1123123" cy="710665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790729" y="5236713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MBH</a:t>
            </a:r>
            <a:endParaRPr lang="it-IT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9383596" y="544189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HOF</a:t>
            </a:r>
            <a:endParaRPr lang="it-IT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8959925" y="5622468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HOG</a:t>
            </a:r>
            <a:endParaRPr lang="it-IT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8491892" y="567107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TD</a:t>
            </a:r>
            <a:endParaRPr lang="it-IT" sz="10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672673" y="4999634"/>
            <a:ext cx="139633" cy="44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822414" y="4998235"/>
            <a:ext cx="200450" cy="23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849695" y="5017311"/>
            <a:ext cx="541455" cy="6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8813115" y="4960732"/>
            <a:ext cx="918903" cy="4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/>
          <p:cNvSpPr/>
          <p:nvPr/>
        </p:nvSpPr>
        <p:spPr>
          <a:xfrm rot="1761346">
            <a:off x="8566028" y="5482999"/>
            <a:ext cx="186342" cy="259434"/>
          </a:xfrm>
          <a:custGeom>
            <a:avLst/>
            <a:gdLst>
              <a:gd name="connsiteX0" fmla="*/ 15228 w 278997"/>
              <a:gd name="connsiteY0" fmla="*/ 334108 h 334108"/>
              <a:gd name="connsiteX1" fmla="*/ 15228 w 278997"/>
              <a:gd name="connsiteY1" fmla="*/ 193431 h 334108"/>
              <a:gd name="connsiteX2" fmla="*/ 173490 w 278997"/>
              <a:gd name="connsiteY2" fmla="*/ 140677 h 334108"/>
              <a:gd name="connsiteX3" fmla="*/ 278997 w 278997"/>
              <a:gd name="connsiteY3" fmla="*/ 0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97" h="334108">
                <a:moveTo>
                  <a:pt x="15228" y="334108"/>
                </a:moveTo>
                <a:cubicBezTo>
                  <a:pt x="2039" y="279888"/>
                  <a:pt x="-11149" y="225669"/>
                  <a:pt x="15228" y="193431"/>
                </a:cubicBezTo>
                <a:cubicBezTo>
                  <a:pt x="41605" y="161192"/>
                  <a:pt x="129529" y="172915"/>
                  <a:pt x="173490" y="140677"/>
                </a:cubicBezTo>
                <a:cubicBezTo>
                  <a:pt x="217451" y="108439"/>
                  <a:pt x="248224" y="54219"/>
                  <a:pt x="2789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7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DESCRIBE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340" y="1983414"/>
            <a:ext cx="9308592" cy="2471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Since the histograms tend to be sparse, they are </a:t>
            </a:r>
            <a:r>
              <a:rPr lang="en-US" sz="1800" dirty="0" smtClean="0">
                <a:solidFill>
                  <a:schemeClr val="accent1"/>
                </a:solidFill>
              </a:rPr>
              <a:t>power-normalized</a:t>
            </a:r>
            <a:r>
              <a:rPr lang="en-US" sz="1800" dirty="0" smtClean="0"/>
              <a:t> to </a:t>
            </a:r>
            <a:r>
              <a:rPr lang="en-US" sz="1800" dirty="0" err="1" smtClean="0"/>
              <a:t>unsparsify</a:t>
            </a:r>
            <a:r>
              <a:rPr lang="en-US" sz="1800" dirty="0" smtClean="0"/>
              <a:t> the representation, while still allowing for linear classification. The function: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                       is applied to each bin.</a:t>
            </a:r>
          </a:p>
          <a:p>
            <a:pPr marL="0" indent="0">
              <a:buNone/>
            </a:pPr>
            <a:r>
              <a:rPr lang="en-US" sz="1800" dirty="0" smtClean="0"/>
              <a:t>The final descriptor is the concatenation of the four power-normalized histograms.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89097"/>
            <a:ext cx="1866780" cy="2464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6636" y="428288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Connector 11"/>
          <p:cNvCxnSpPr/>
          <p:nvPr/>
        </p:nvCxnSpPr>
        <p:spPr>
          <a:xfrm>
            <a:off x="471667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7671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36756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7" y="4407729"/>
            <a:ext cx="208370" cy="13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4407730"/>
            <a:ext cx="208371" cy="13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89" y="4407729"/>
            <a:ext cx="205647" cy="136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00" y="4396223"/>
            <a:ext cx="208371" cy="1368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866051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469353"/>
            <a:ext cx="169545" cy="2857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56636" y="4760174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Connector 27"/>
          <p:cNvCxnSpPr/>
          <p:nvPr/>
        </p:nvCxnSpPr>
        <p:spPr>
          <a:xfrm>
            <a:off x="471667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7671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36756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4877850"/>
            <a:ext cx="294042" cy="13757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4872766"/>
            <a:ext cx="304906" cy="1426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2" y="4869848"/>
            <a:ext cx="296814" cy="1406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4839888"/>
            <a:ext cx="289228" cy="13532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866051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946640"/>
            <a:ext cx="169545" cy="2857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56636" y="5226062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Straight Connector 37"/>
          <p:cNvCxnSpPr/>
          <p:nvPr/>
        </p:nvCxnSpPr>
        <p:spPr>
          <a:xfrm>
            <a:off x="471667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7671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36756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317282"/>
            <a:ext cx="286666" cy="13448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1" y="5317283"/>
            <a:ext cx="286665" cy="13448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317281"/>
            <a:ext cx="290553" cy="13810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305776"/>
            <a:ext cx="294041" cy="13794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866051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412528"/>
            <a:ext cx="169545" cy="2857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356636" y="569934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Straight Connector 59"/>
          <p:cNvCxnSpPr/>
          <p:nvPr/>
        </p:nvCxnSpPr>
        <p:spPr>
          <a:xfrm>
            <a:off x="471667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7671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436756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790567"/>
            <a:ext cx="291922" cy="12382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5790568"/>
            <a:ext cx="291920" cy="12382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790567"/>
            <a:ext cx="290553" cy="12487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779061"/>
            <a:ext cx="319049" cy="13532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6866051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885813"/>
            <a:ext cx="169545" cy="28575"/>
          </a:xfrm>
          <a:prstGeom prst="rect">
            <a:avLst/>
          </a:prstGeom>
        </p:spPr>
      </p:pic>
      <p:cxnSp>
        <p:nvCxnSpPr>
          <p:cNvPr id="72" name="Curved Connector 71"/>
          <p:cNvCxnSpPr>
            <a:stCxn id="10" idx="3"/>
          </p:cNvCxnSpPr>
          <p:nvPr/>
        </p:nvCxnSpPr>
        <p:spPr>
          <a:xfrm>
            <a:off x="7236957" y="4462907"/>
            <a:ext cx="413499" cy="5976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27" idx="3"/>
          </p:cNvCxnSpPr>
          <p:nvPr/>
        </p:nvCxnSpPr>
        <p:spPr>
          <a:xfrm>
            <a:off x="7236957" y="4940195"/>
            <a:ext cx="413499" cy="1203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37" idx="3"/>
          </p:cNvCxnSpPr>
          <p:nvPr/>
        </p:nvCxnSpPr>
        <p:spPr>
          <a:xfrm flipV="1">
            <a:off x="7236957" y="5060528"/>
            <a:ext cx="413499" cy="3455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59" idx="3"/>
          </p:cNvCxnSpPr>
          <p:nvPr/>
        </p:nvCxnSpPr>
        <p:spPr>
          <a:xfrm flipV="1">
            <a:off x="7236957" y="5060527"/>
            <a:ext cx="413499" cy="8188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387535" y="4278325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83" name="TextBox 82"/>
          <p:cNvSpPr txBox="1"/>
          <p:nvPr/>
        </p:nvSpPr>
        <p:spPr>
          <a:xfrm>
            <a:off x="7650454" y="4766197"/>
            <a:ext cx="2427085" cy="615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/>
              <a:t>Power-normalization</a:t>
            </a:r>
            <a:r>
              <a:rPr lang="it-IT" sz="1700" dirty="0"/>
              <a:t> and </a:t>
            </a:r>
            <a:r>
              <a:rPr lang="it-IT" sz="1700" dirty="0" err="1"/>
              <a:t>concatenation</a:t>
            </a:r>
            <a:endParaRPr lang="it-IT" sz="1700" dirty="0"/>
          </a:p>
        </p:txBody>
      </p:sp>
      <p:sp>
        <p:nvSpPr>
          <p:cNvPr id="96" name="TextBox 95"/>
          <p:cNvSpPr txBox="1"/>
          <p:nvPr/>
        </p:nvSpPr>
        <p:spPr>
          <a:xfrm>
            <a:off x="3395168" y="569470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7" name="TextBox 96"/>
          <p:cNvSpPr txBox="1"/>
          <p:nvPr/>
        </p:nvSpPr>
        <p:spPr>
          <a:xfrm>
            <a:off x="3393692" y="5221500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8" name="TextBox 97"/>
          <p:cNvSpPr txBox="1"/>
          <p:nvPr/>
        </p:nvSpPr>
        <p:spPr>
          <a:xfrm>
            <a:off x="3392213" y="475665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cxnSp>
        <p:nvCxnSpPr>
          <p:cNvPr id="101" name="Straight Arrow Connector 100"/>
          <p:cNvCxnSpPr>
            <a:stCxn id="82" idx="3"/>
            <a:endCxn id="10" idx="1"/>
          </p:cNvCxnSpPr>
          <p:nvPr/>
        </p:nvCxnSpPr>
        <p:spPr>
          <a:xfrm>
            <a:off x="4017836" y="4455297"/>
            <a:ext cx="338801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8" idx="3"/>
            <a:endCxn id="27" idx="1"/>
          </p:cNvCxnSpPr>
          <p:nvPr/>
        </p:nvCxnSpPr>
        <p:spPr>
          <a:xfrm>
            <a:off x="4022514" y="4933624"/>
            <a:ext cx="334123" cy="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3"/>
            <a:endCxn id="37" idx="1"/>
          </p:cNvCxnSpPr>
          <p:nvPr/>
        </p:nvCxnSpPr>
        <p:spPr>
          <a:xfrm>
            <a:off x="4023992" y="5398472"/>
            <a:ext cx="332644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6" idx="3"/>
            <a:endCxn id="59" idx="1"/>
          </p:cNvCxnSpPr>
          <p:nvPr/>
        </p:nvCxnSpPr>
        <p:spPr>
          <a:xfrm>
            <a:off x="4025468" y="5871673"/>
            <a:ext cx="331168" cy="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178498" y="4338124"/>
            <a:ext cx="1101584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TD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2121558" y="4820987"/>
            <a:ext cx="1210588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HOG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120557" y="5289417"/>
            <a:ext cx="118654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HOF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120920" y="5757847"/>
            <a:ext cx="120257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MBH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cxnSp>
        <p:nvCxnSpPr>
          <p:cNvPr id="123" name="Straight Arrow Connector 122"/>
          <p:cNvCxnSpPr>
            <a:stCxn id="117" idx="3"/>
            <a:endCxn id="82" idx="1"/>
          </p:cNvCxnSpPr>
          <p:nvPr/>
        </p:nvCxnSpPr>
        <p:spPr>
          <a:xfrm flipV="1">
            <a:off x="3280082" y="4455296"/>
            <a:ext cx="107452" cy="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9" idx="3"/>
            <a:endCxn id="98" idx="1"/>
          </p:cNvCxnSpPr>
          <p:nvPr/>
        </p:nvCxnSpPr>
        <p:spPr>
          <a:xfrm flipV="1">
            <a:off x="3332146" y="4933623"/>
            <a:ext cx="60066" cy="1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0" idx="3"/>
            <a:endCxn id="97" idx="1"/>
          </p:cNvCxnSpPr>
          <p:nvPr/>
        </p:nvCxnSpPr>
        <p:spPr>
          <a:xfrm flipV="1">
            <a:off x="3307099" y="5398471"/>
            <a:ext cx="86592" cy="1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1" idx="3"/>
            <a:endCxn id="96" idx="1"/>
          </p:cNvCxnSpPr>
          <p:nvPr/>
        </p:nvCxnSpPr>
        <p:spPr>
          <a:xfrm flipV="1">
            <a:off x="3323493" y="5871673"/>
            <a:ext cx="71675" cy="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190376" y="5737416"/>
            <a:ext cx="1347239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 smtClean="0"/>
              <a:t>Classifier</a:t>
            </a:r>
            <a:endParaRPr lang="it-IT" sz="1700" dirty="0"/>
          </a:p>
        </p:txBody>
      </p:sp>
      <p:cxnSp>
        <p:nvCxnSpPr>
          <p:cNvPr id="136" name="Straight Arrow Connector 135"/>
          <p:cNvCxnSpPr>
            <a:stCxn id="83" idx="2"/>
            <a:endCxn id="134" idx="0"/>
          </p:cNvCxnSpPr>
          <p:nvPr/>
        </p:nvCxnSpPr>
        <p:spPr>
          <a:xfrm flipH="1">
            <a:off x="8863996" y="5381750"/>
            <a:ext cx="1" cy="35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3"/>
            <a:ext cx="9778860" cy="4625933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Using a linear SVM 1-vs-all, one can classify a fixed size frame sequence.</a:t>
            </a:r>
          </a:p>
          <a:p>
            <a:pPr marL="0" indent="0">
              <a:buNone/>
            </a:pPr>
            <a:r>
              <a:rPr lang="en-US" sz="1800" dirty="0" smtClean="0"/>
              <a:t>How to classify a frame stream?</a:t>
            </a:r>
          </a:p>
          <a:p>
            <a:pPr lvl="1"/>
            <a:r>
              <a:rPr lang="en-US" sz="1400" dirty="0" smtClean="0"/>
              <a:t>Naïve version: keep the linear SVM, add one more class and use a </a:t>
            </a:r>
            <a:r>
              <a:rPr lang="en-US" sz="1400" dirty="0" smtClean="0">
                <a:solidFill>
                  <a:schemeClr val="accent1"/>
                </a:solidFill>
              </a:rPr>
              <a:t>sliding window approach </a:t>
            </a:r>
            <a:r>
              <a:rPr lang="en-US" sz="1400" dirty="0" smtClean="0"/>
              <a:t>(with size w and stride s)</a:t>
            </a:r>
          </a:p>
          <a:p>
            <a:pPr lvl="1"/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Cons: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We’re always s frames late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The temporal dimension is embedded into the descriptors, not the classifier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Thus, the classifier cannot learn label/label dependencies</a:t>
            </a:r>
          </a:p>
        </p:txBody>
      </p:sp>
      <p:cxnSp>
        <p:nvCxnSpPr>
          <p:cNvPr id="37" name="Elbow Connector 36"/>
          <p:cNvCxnSpPr>
            <a:endCxn id="38" idx="1"/>
          </p:cNvCxnSpPr>
          <p:nvPr/>
        </p:nvCxnSpPr>
        <p:spPr>
          <a:xfrm rot="16200000" flipH="1">
            <a:off x="2681536" y="4058696"/>
            <a:ext cx="871635" cy="8205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27634" y="4720129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 classifier</a:t>
            </a:r>
            <a:endParaRPr lang="it-IT" dirty="0"/>
          </a:p>
        </p:txBody>
      </p:sp>
      <p:sp>
        <p:nvSpPr>
          <p:cNvPr id="41" name="Rectangle 40"/>
          <p:cNvSpPr/>
          <p:nvPr/>
        </p:nvSpPr>
        <p:spPr>
          <a:xfrm>
            <a:off x="2834151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3039587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ctangle 42"/>
          <p:cNvSpPr/>
          <p:nvPr/>
        </p:nvSpPr>
        <p:spPr>
          <a:xfrm>
            <a:off x="3245023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3428032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ctangle 44"/>
          <p:cNvSpPr/>
          <p:nvPr/>
        </p:nvSpPr>
        <p:spPr>
          <a:xfrm>
            <a:off x="361662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ctangle 45"/>
          <p:cNvSpPr/>
          <p:nvPr/>
        </p:nvSpPr>
        <p:spPr>
          <a:xfrm>
            <a:off x="382206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ctangle 46"/>
          <p:cNvSpPr/>
          <p:nvPr/>
        </p:nvSpPr>
        <p:spPr>
          <a:xfrm>
            <a:off x="402750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ctangle 47"/>
          <p:cNvSpPr/>
          <p:nvPr/>
        </p:nvSpPr>
        <p:spPr>
          <a:xfrm>
            <a:off x="421051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ctangle 48"/>
          <p:cNvSpPr/>
          <p:nvPr/>
        </p:nvSpPr>
        <p:spPr>
          <a:xfrm>
            <a:off x="43894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ctangle 49"/>
          <p:cNvSpPr/>
          <p:nvPr/>
        </p:nvSpPr>
        <p:spPr>
          <a:xfrm>
            <a:off x="459484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ctangle 50"/>
          <p:cNvSpPr/>
          <p:nvPr/>
        </p:nvSpPr>
        <p:spPr>
          <a:xfrm>
            <a:off x="480028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ctangle 51"/>
          <p:cNvSpPr/>
          <p:nvPr/>
        </p:nvSpPr>
        <p:spPr>
          <a:xfrm>
            <a:off x="498329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ctangle 52"/>
          <p:cNvSpPr/>
          <p:nvPr/>
        </p:nvSpPr>
        <p:spPr>
          <a:xfrm>
            <a:off x="5192661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ctangle 53"/>
          <p:cNvSpPr/>
          <p:nvPr/>
        </p:nvSpPr>
        <p:spPr>
          <a:xfrm>
            <a:off x="5398097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ctangle 54"/>
          <p:cNvSpPr/>
          <p:nvPr/>
        </p:nvSpPr>
        <p:spPr>
          <a:xfrm>
            <a:off x="5603533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ctangle 55"/>
          <p:cNvSpPr/>
          <p:nvPr/>
        </p:nvSpPr>
        <p:spPr>
          <a:xfrm>
            <a:off x="5786542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/>
          <p:cNvSpPr/>
          <p:nvPr/>
        </p:nvSpPr>
        <p:spPr>
          <a:xfrm>
            <a:off x="168620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/>
          <p:cNvSpPr/>
          <p:nvPr/>
        </p:nvSpPr>
        <p:spPr>
          <a:xfrm>
            <a:off x="18692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/>
          <p:cNvSpPr/>
          <p:nvPr/>
        </p:nvSpPr>
        <p:spPr>
          <a:xfrm>
            <a:off x="2048108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/>
          <p:cNvSpPr/>
          <p:nvPr/>
        </p:nvSpPr>
        <p:spPr>
          <a:xfrm>
            <a:off x="2253544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/>
          <p:cNvSpPr/>
          <p:nvPr/>
        </p:nvSpPr>
        <p:spPr>
          <a:xfrm>
            <a:off x="245898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/>
          <p:cNvSpPr/>
          <p:nvPr/>
        </p:nvSpPr>
        <p:spPr>
          <a:xfrm>
            <a:off x="264198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/>
          <p:cNvSpPr/>
          <p:nvPr/>
        </p:nvSpPr>
        <p:spPr>
          <a:xfrm>
            <a:off x="5979507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Straight Connector 88"/>
          <p:cNvCxnSpPr/>
          <p:nvPr/>
        </p:nvCxnSpPr>
        <p:spPr>
          <a:xfrm>
            <a:off x="2048108" y="4033159"/>
            <a:ext cx="922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980305" y="327167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127" name="Rectangle 126"/>
          <p:cNvSpPr/>
          <p:nvPr/>
        </p:nvSpPr>
        <p:spPr>
          <a:xfrm>
            <a:off x="3961774" y="327167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128" name="Rectangle 127"/>
          <p:cNvSpPr/>
          <p:nvPr/>
        </p:nvSpPr>
        <p:spPr>
          <a:xfrm>
            <a:off x="5248856" y="325580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129" name="Freeform 128"/>
          <p:cNvSpPr/>
          <p:nvPr/>
        </p:nvSpPr>
        <p:spPr>
          <a:xfrm>
            <a:off x="1747621" y="3575288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75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1914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4 -4.44444E-6 L 0.03555 -4.444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26" y="3098722"/>
            <a:ext cx="8411801" cy="6071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4"/>
            <a:ext cx="9308592" cy="26528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How to classify a frame stream?</a:t>
            </a:r>
          </a:p>
          <a:p>
            <a:pPr lvl="1"/>
            <a:r>
              <a:rPr lang="en-US" sz="1400" dirty="0" smtClean="0"/>
              <a:t>Treat it as a </a:t>
            </a:r>
            <a:r>
              <a:rPr lang="en-US" sz="1400" dirty="0" smtClean="0">
                <a:solidFill>
                  <a:schemeClr val="accent1"/>
                </a:solidFill>
              </a:rPr>
              <a:t>label sequence learning </a:t>
            </a:r>
            <a:r>
              <a:rPr lang="en-US" sz="1400" dirty="0" smtClean="0"/>
              <a:t>problem!</a:t>
            </a:r>
          </a:p>
          <a:p>
            <a:pPr marL="0" indent="0">
              <a:buNone/>
            </a:pPr>
            <a:r>
              <a:rPr lang="en-US" sz="1800" dirty="0" smtClean="0"/>
              <a:t>We use </a:t>
            </a:r>
            <a:r>
              <a:rPr lang="en-US" sz="1800" dirty="0" err="1" smtClean="0">
                <a:solidFill>
                  <a:schemeClr val="accent1"/>
                </a:solidFill>
              </a:rPr>
              <a:t>Struct</a:t>
            </a:r>
            <a:r>
              <a:rPr lang="en-US" sz="1800" dirty="0" smtClean="0">
                <a:solidFill>
                  <a:schemeClr val="accent1"/>
                </a:solidFill>
              </a:rPr>
              <a:t> SVM</a:t>
            </a:r>
            <a:r>
              <a:rPr lang="en-US" sz="1800" dirty="0" smtClean="0"/>
              <a:t>, that minimizes the following risk function: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but, inspired by </a:t>
            </a:r>
            <a:r>
              <a:rPr lang="en-US" sz="1800" dirty="0" smtClean="0">
                <a:solidFill>
                  <a:schemeClr val="accent1"/>
                </a:solidFill>
              </a:rPr>
              <a:t>Hidden Markov Models</a:t>
            </a:r>
            <a:r>
              <a:rPr lang="en-US" sz="1800" dirty="0" smtClean="0"/>
              <a:t>, we use the following    :</a:t>
            </a:r>
            <a:endParaRPr lang="en-US" sz="1800" dirty="0"/>
          </a:p>
          <a:p>
            <a:pPr marL="0" indent="0">
              <a:buFont typeface="Tw Cen MT" panose="020B0602020104020603" pitchFamily="34" charset="0"/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64" y="4222012"/>
            <a:ext cx="3933784" cy="493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48" y="4238498"/>
            <a:ext cx="4061473" cy="212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47" y="4468646"/>
            <a:ext cx="3825885" cy="228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50" y="3821103"/>
            <a:ext cx="169545" cy="177165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>
            <a:off x="1921075" y="5981495"/>
            <a:ext cx="493142" cy="437472"/>
          </a:xfrm>
          <a:prstGeom prst="bentConnector3">
            <a:avLst>
              <a:gd name="adj1" fmla="val -24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72609" y="6253152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SVM-HMM</a:t>
            </a:r>
            <a:endParaRPr lang="it-IT" dirty="0"/>
          </a:p>
        </p:txBody>
      </p:sp>
      <p:sp>
        <p:nvSpPr>
          <p:cNvPr id="15" name="Rectangle 14"/>
          <p:cNvSpPr/>
          <p:nvPr/>
        </p:nvSpPr>
        <p:spPr>
          <a:xfrm>
            <a:off x="2003345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208781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/>
          <p:nvPr/>
        </p:nvSpPr>
        <p:spPr>
          <a:xfrm>
            <a:off x="2414217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2597226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/>
          <p:cNvSpPr/>
          <p:nvPr/>
        </p:nvSpPr>
        <p:spPr>
          <a:xfrm>
            <a:off x="278582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/>
          <p:cNvSpPr/>
          <p:nvPr/>
        </p:nvSpPr>
        <p:spPr>
          <a:xfrm>
            <a:off x="299125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/>
          <p:cNvSpPr/>
          <p:nvPr/>
        </p:nvSpPr>
        <p:spPr>
          <a:xfrm>
            <a:off x="319669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337970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/>
          <p:cNvSpPr/>
          <p:nvPr/>
        </p:nvSpPr>
        <p:spPr>
          <a:xfrm>
            <a:off x="35586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/>
          <p:cNvSpPr/>
          <p:nvPr/>
        </p:nvSpPr>
        <p:spPr>
          <a:xfrm>
            <a:off x="376403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/>
          <p:cNvSpPr/>
          <p:nvPr/>
        </p:nvSpPr>
        <p:spPr>
          <a:xfrm>
            <a:off x="396947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/>
          <p:cNvSpPr/>
          <p:nvPr/>
        </p:nvSpPr>
        <p:spPr>
          <a:xfrm>
            <a:off x="415248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/>
          <p:cNvSpPr/>
          <p:nvPr/>
        </p:nvSpPr>
        <p:spPr>
          <a:xfrm>
            <a:off x="4361855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4567291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4772727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/>
          <p:cNvSpPr/>
          <p:nvPr/>
        </p:nvSpPr>
        <p:spPr>
          <a:xfrm>
            <a:off x="4955736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ctangle 33"/>
          <p:cNvSpPr/>
          <p:nvPr/>
        </p:nvSpPr>
        <p:spPr>
          <a:xfrm>
            <a:off x="10384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ctangle 34"/>
          <p:cNvSpPr/>
          <p:nvPr/>
        </p:nvSpPr>
        <p:spPr>
          <a:xfrm>
            <a:off x="1217302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ctangle 35"/>
          <p:cNvSpPr/>
          <p:nvPr/>
        </p:nvSpPr>
        <p:spPr>
          <a:xfrm>
            <a:off x="1422738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ctangle 36"/>
          <p:cNvSpPr/>
          <p:nvPr/>
        </p:nvSpPr>
        <p:spPr>
          <a:xfrm>
            <a:off x="162817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ctangle 37"/>
          <p:cNvSpPr/>
          <p:nvPr/>
        </p:nvSpPr>
        <p:spPr>
          <a:xfrm>
            <a:off x="181118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ctangle 38"/>
          <p:cNvSpPr/>
          <p:nvPr/>
        </p:nvSpPr>
        <p:spPr>
          <a:xfrm>
            <a:off x="5148701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ctangle 39"/>
          <p:cNvSpPr/>
          <p:nvPr/>
        </p:nvSpPr>
        <p:spPr>
          <a:xfrm>
            <a:off x="5331710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ctangle 40"/>
          <p:cNvSpPr/>
          <p:nvPr/>
        </p:nvSpPr>
        <p:spPr>
          <a:xfrm>
            <a:off x="551060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571604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2149499" y="511751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45" name="Rectangle 44"/>
          <p:cNvSpPr/>
          <p:nvPr/>
        </p:nvSpPr>
        <p:spPr>
          <a:xfrm>
            <a:off x="3130968" y="511751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46" name="Rectangle 45"/>
          <p:cNvSpPr/>
          <p:nvPr/>
        </p:nvSpPr>
        <p:spPr>
          <a:xfrm>
            <a:off x="4418050" y="510164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7" name="Freeform 6"/>
          <p:cNvSpPr/>
          <p:nvPr/>
        </p:nvSpPr>
        <p:spPr>
          <a:xfrm>
            <a:off x="1034293" y="5439500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0" name="Curved Connector 49"/>
          <p:cNvCxnSpPr/>
          <p:nvPr/>
        </p:nvCxnSpPr>
        <p:spPr>
          <a:xfrm>
            <a:off x="4989095" y="4451155"/>
            <a:ext cx="914400" cy="914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/>
          <p:nvPr/>
        </p:nvCxnSpPr>
        <p:spPr>
          <a:xfrm rot="5400000">
            <a:off x="1559232" y="4658732"/>
            <a:ext cx="1013890" cy="969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36674" y="5180889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accent1"/>
                </a:solidFill>
              </a:rPr>
              <a:t>Features</a:t>
            </a:r>
            <a:r>
              <a:rPr lang="it-IT" dirty="0" smtClean="0">
                <a:solidFill>
                  <a:schemeClr val="accent1"/>
                </a:solidFill>
              </a:rPr>
              <a:t>/</a:t>
            </a:r>
            <a:r>
              <a:rPr lang="it-IT" dirty="0" err="1" smtClean="0">
                <a:solidFill>
                  <a:schemeClr val="accent1"/>
                </a:solidFill>
              </a:rPr>
              <a:t>past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labels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04988" y="5678729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Label/</a:t>
            </a:r>
            <a:r>
              <a:rPr lang="it-IT" dirty="0" err="1" smtClean="0">
                <a:solidFill>
                  <a:schemeClr val="accent1"/>
                </a:solidFill>
              </a:rPr>
              <a:t>label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025140" y="5985432"/>
            <a:ext cx="92252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-817736" y="5892909"/>
            <a:ext cx="1849588" cy="4084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60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accel="31000" decel="3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0" fill="hold"/>
                                        <p:tgtEl>
                                          <p:spTgt spid="60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46" grpId="0"/>
      <p:bldP spid="7" grpId="0" animBg="1"/>
      <p:bldP spid="58" grpId="0"/>
      <p:bldP spid="58" grpId="1"/>
      <p:bldP spid="59" grpId="0"/>
      <p:bldP spid="59" grpId="1"/>
      <p:bldP spid="6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ultline}&#10;P(\mathbf{x}_{t}^{i}=1) = \sum_{k = 0}^{\min(d,k)} w_{k} \bigl( P(\mathbf{x}_{t}^{i}=1|\mathbf{x}_{t-k}^{i}=1) \cdot P(\mathbf{x}_{t-k}^{i}=1|\mathbf{l_{t-k}},\mathbf{g_{t-k}})\, + P(\mathbf{x}_{t}^{i}=1|\mathbf{x}_{t-k}^{i}=0) \, \cdot \\&#10;\cdot P(\mathbf{x}_{t-k}^{i}=0|\mathbf{l_{t-k}},\mathbf{g_{t-k}}) \bigr)&#10;\end{multline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K$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1$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2$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3$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K$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1$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2$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3$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&#10;P(\mathbf{s}|\mathbf{l},\mathbf{g})=\sum_{c=1}^{k}P(\mathbf{s}|\mathbf{l},c)P(c|\mathbf{g})&#10;$$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K$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1$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2$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3$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K$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eqnarray} \label{eq:svm}&#10;\min_{\mathbf{w},\mathbf{\xi}} \frac{1}{2} \lVert \mathbf{w} \rVert^2 + \frac{C}{n} \sum_{i=1}^n \xi_i \quad&#10;\text{s.t.} \forall i, \forall \mathbf{y} \in \mathcal{Y}-\{\mathbf{y}_i\}:&#10;\langle \mathbf{w},\Psi(\mathbf{x}_i,\mathbf{y}_i)-\Psi(\mathbf{x}_i,\mathbf{y})\rangle \geq \Delta(\mathbf{y}_i,\mathbf{y})-\xi_i \nonumber&#10;\end{eqnarray}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_{\epsilon,\tau}(\mathbf{x},\mathbf{y}) = \left( \begin{array}{cc} \sum_{t=1}^T \Phi(\mathbf{x}^t) \otimes  \Lambda^c(y^{t-\epsilon}) \otimes ... \otimes \Lambda^c(y^t) \\ \eta\sum_{t=1}^{T}  \Lambda^c(y^{t-\tau}) \otimes ... \otimes \Lambda^c(y^t) \end{array} \right)$$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Lambda^c(\mathbf{y}) \equiv (\delta(\mathbf{y}_1,\mathbf{y}),\delta(\mathbf{y}_2,\mathbf{y}),...,\delta(\mathbf{y}_K,\mathbf{y}))' \in \{0,1\}^K$$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P_{t+1} = (x_{t+1}, y_{t+1}) = (x_t, y_t) + (M * \omega_t)$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math}&#10;\usepackage{amssymb}&#10;\pagestyle{empty}&#10;\begin{document}&#10;&#10;$$\otimes:\mathbb{R}^D \times \mathbb{R}^K \rightarrow \mathbb{R}^{D\cdot K},\; (\mathbf{a}\otimes\mathbf{b})_{i+(j-1)D} \equiv a_i \cdot b_j$$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$$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&#10;Method        &amp; EDSH2  &amp; EDSHK \\&#10;\hline&#10;\hline&#10;Hayman and Eklundh [1]   &amp; 0.211   &amp; 0.213 \\&#10;Jones and Rehg [2]     &amp; 0.708   &amp; 0.787 \\&#10;Li and Kitani [3]       &amp; 0.835  &amp; 0.840 \\&#10;\textbf{\textcolor{blue}{Our method}}       &amp; \textbf{\textcolor{blue}{0.852}} &amp; \textbf{\textcolor{blue}{0.901}} \\&#10;\hline&#10;\end{tabular}&#10;\end{center}&#10;\end{table}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 &#10;Features   &amp; EDSH2  &amp; EDSHK \\&#10;\hline \hline&#10;Single RF classifier  &amp; 0.761  &amp; 0.829 \\&#10;Illumination Invariance    &amp; 0.789   &amp; 0.831 \\&#10;II + Temporal Smoothing    &amp; 0.791   &amp; 0.834 \\&#10;\textcolor{blue}{II + TS + Spatial Consistency}   &amp; \textbf{\textcolor{blue}{0.852}} &amp; \textbf{\textcolor{blue}{0.901}} \\&#10;\hline&#10;\end{tabular}&#10;\end{center}&#10;\end{table}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c|c|c|}&#10;\hline&#10;Method     &amp; Set1  &amp; Set2  &amp; Set3  &amp; Set4   &amp; Overall \\&#10;\hline&#10;\hline&#10;TCCA [4]  &amp; 0.81  &amp; 0.81  &amp; 0.78  &amp; 0.86  &amp; 0.82 \\&#10;PM [5]   &amp; 0.89  &amp; 0.86  &amp; 0.89  &amp; 0.87  &amp; 0.88  \\&#10;TB [6]   &amp; \textbf{0.93} &amp; 0.88  &amp; 0.90  &amp; 0.91  &amp; 0.91 \\&#10;Cov3D [7]  &amp; 0.92  &amp;\textbf{0.94} &amp; 0.94  &amp; 0.93  &amp; 0.93 \\&#10;\textbf{\textcolor{blue}{Our method}}   &amp; \textcolor{blue}{0.92}  &amp; \textcolor{blue}{0.93}  &amp; \textbf{\textcolor{blue}{0.97}} &amp; \textbf{\textcolor{blue}{0.95}} &amp; \textbf{\textcolor{blue}{0.94}} \\&#10;\hline&#10;\end{tabular}&#10;\end{center}&#10;\end{table}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renewcommand{\arraystretch}{1.3}&#10;\centering&#10;\begin{tabular}{|l|c|c|}&#10;\hline&#10;User       &amp; No segmentation &amp; With segmentation  \\&#10;\hline&#10;\hline&#10;Subject 1        &amp; 0.91   &amp; \textbf{0.95} \\&#10;Subject 2        &amp; 0.87   &amp; \textbf{0.87} \\&#10;Subject 3        &amp; 0.92  &amp; \textbf{0.95}\\&#10;Subject 4       &amp; \textbf{0.96} &amp; 0.94 \\&#10;Subject 5       &amp; 0.91  &amp; \textbf{0.96} \\&#10;\hline&#10;\textcolor{blue}{Average}      &amp;  \textcolor{blue}{0.91} &amp; \textbf{\textcolor{blue}{0.93}}  \\&#10;\hline&#10;\end{tabular}&#10;\end{center}&#10;\end{table}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tabular}{|l|c|c|}&#10;\hline&#10;\textbf{User}     &amp; \textbf{Single user's Gestures}  &amp; \textbf{Augmented}  \\&#10;\hline&#10;\hline&#10;User A      &amp; 0.54    &amp; \textcolor{blue}{\textbf{0.65}} \\  % 4 Beppe&#10;\hline&#10;User B        &amp; 0.52    &amp; \textcolor{blue}{\textbf{0.72}} \\  % 2 Francesco&#10;\hline&#10;User C       &amp; 0.68    &amp; \textcolor{blue}{\textbf{0.68}} \\  % 1 Lorenzo&#10;\hline&#10;User F        &amp; 0.56    &amp; \textcolor{blue}{\textbf{0.79}} \\  % 3 Stefano&#10;\hline&#10;User G      &amp; 0.53    &amp; \textcolor{blue}{\textbf{0.72}} \\  % 5 Michela&#10;\hline&#10;\textbf{Average}     &amp; 0.57     &amp; \textcolor{blue}{\textbf{0.71}} \\&#10;\hline&#10;\end{tabular}&#10;\end{table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omega_t$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T = \frac{(\Delta P_t, .., \Delta P_{t+L-1})}{\sum_{j=t}^{t+L-1} \| \Delta P_j \|}$$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f(h_i) = \textrm{sign} (h_i) \cdot |h_i|^{\frac{1}{2}}$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1$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2$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3$$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0021"/>
      </a:accent1>
      <a:accent2>
        <a:srgbClr val="FF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23269</TotalTime>
  <Words>1095</Words>
  <Application>Microsoft Office PowerPoint</Application>
  <PresentationFormat>Widescreen</PresentationFormat>
  <Paragraphs>176</Paragraphs>
  <Slides>17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Gesture recognition using wearable vision devices</vt:lpstr>
      <vt:lpstr>GOAL</vt:lpstr>
      <vt:lpstr>METHOD OVERVIEW</vt:lpstr>
      <vt:lpstr>DETECT HANDS</vt:lpstr>
      <vt:lpstr>extract trajectories</vt:lpstr>
      <vt:lpstr>DESCRIBE TRAJECTORIES</vt:lpstr>
      <vt:lpstr>DESCRIBE TRAJECTORIES</vt:lpstr>
      <vt:lpstr>CLASSIFY GESTURES</vt:lpstr>
      <vt:lpstr>CLASSIFY GESTURES</vt:lpstr>
      <vt:lpstr>REAL-TIME IMPLEMENTATION</vt:lpstr>
      <vt:lpstr>Experimental evaluation</vt:lpstr>
      <vt:lpstr>EXPERIMENTAL EVALUATION</vt:lpstr>
      <vt:lpstr>EXPERIMENTAL EVALUATION</vt:lpstr>
      <vt:lpstr>DEMO</vt:lpstr>
      <vt:lpstr>Applications</vt:lpstr>
      <vt:lpstr>PUBLICATIONS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Baraldi</dc:creator>
  <cp:lastModifiedBy>Lorenzo Baraldi</cp:lastModifiedBy>
  <cp:revision>85</cp:revision>
  <dcterms:created xsi:type="dcterms:W3CDTF">2014-09-19T14:08:32Z</dcterms:created>
  <dcterms:modified xsi:type="dcterms:W3CDTF">2014-10-28T14:05:07Z</dcterms:modified>
</cp:coreProperties>
</file>